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9"/>
  </p:notesMasterIdLst>
  <p:sldIdLst>
    <p:sldId id="256" r:id="rId2"/>
    <p:sldId id="257" r:id="rId3"/>
    <p:sldId id="258" r:id="rId4"/>
    <p:sldId id="261" r:id="rId5"/>
    <p:sldId id="259" r:id="rId6"/>
    <p:sldId id="260" r:id="rId7"/>
    <p:sldId id="273" r:id="rId8"/>
    <p:sldId id="262" r:id="rId9"/>
    <p:sldId id="263" r:id="rId10"/>
    <p:sldId id="264" r:id="rId11"/>
    <p:sldId id="265" r:id="rId12"/>
    <p:sldId id="266" r:id="rId13"/>
    <p:sldId id="272" r:id="rId14"/>
    <p:sldId id="267" r:id="rId15"/>
    <p:sldId id="268" r:id="rId16"/>
    <p:sldId id="269" r:id="rId17"/>
    <p:sldId id="270" r:id="rId18"/>
  </p:sldIdLst>
  <p:sldSz cx="12192000" cy="6858000"/>
  <p:notesSz cx="6858000" cy="12192000"/>
  <p:embeddedFontLst>
    <p:embeddedFont>
      <p:font typeface="Bebas Neue" panose="020B0606020202050201" pitchFamily="34" charset="0"/>
      <p:regular r:id="rId20"/>
    </p:embeddedFont>
    <p:embeddedFont>
      <p:font typeface="Segoe UI" panose="020B0502040204020203" pitchFamily="34" charset="0"/>
      <p:regular r:id="rId21"/>
      <p:bold r:id="rId22"/>
      <p:italic r:id="rId23"/>
      <p:boldItalic r:id="rId24"/>
    </p:embeddedFont>
    <p:embeddedFont>
      <p:font typeface="Source Sans Pro" panose="020B050303040302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469F6D-0F38-4B0A-B65E-AB120D3DA86C}" v="1" dt="2025-01-16T20:53:35.346"/>
    <p1510:client id="{CE1648B2-2A96-AF03-7D49-B43109BF4DE2}" v="52" dt="2025-01-17T14:46:42.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106" d="100"/>
          <a:sy n="106"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94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325350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751472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openclipart.org/detail/82327/thought-bubble-by-purzen" TargetMode="External"/></Relationships>
</file>

<file path=ppt/slides/_rels/slide6.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sv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svg"/><Relationship Id="rId34" Type="http://schemas.openxmlformats.org/officeDocument/2006/relationships/image" Target="../media/image39.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svg"/><Relationship Id="rId33" Type="http://schemas.openxmlformats.org/officeDocument/2006/relationships/image" Target="../media/image38.svg"/><Relationship Id="rId2" Type="http://schemas.openxmlformats.org/officeDocument/2006/relationships/notesSlide" Target="../notesSlides/notesSlide6.xml"/><Relationship Id="rId16" Type="http://schemas.openxmlformats.org/officeDocument/2006/relationships/image" Target="../media/image21.svg"/><Relationship Id="rId20" Type="http://schemas.openxmlformats.org/officeDocument/2006/relationships/image" Target="../media/image25.svg"/><Relationship Id="rId29" Type="http://schemas.openxmlformats.org/officeDocument/2006/relationships/image" Target="../media/image34.svg"/><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15.svg"/><Relationship Id="rId19" Type="http://schemas.openxmlformats.org/officeDocument/2006/relationships/image" Target="../media/image24.png"/><Relationship Id="rId31" Type="http://schemas.openxmlformats.org/officeDocument/2006/relationships/image" Target="../media/image36.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35" Type="http://schemas.openxmlformats.org/officeDocument/2006/relationships/image" Target="../media/image40.svg"/><Relationship Id="rId8"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hyperlink" Target="https://www.fortbendisd.com/site/handlers/filedownload.ashx?moduleinstanceid=371654&amp;dataid=230552&amp;FileName=AAC%20AP%20DC%20and%20On%20Ramps%20Information%20Sheet%20for%20Elkins%20HS%20revised%2001-10-2025.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204736" y="5256337"/>
            <a:ext cx="11779479" cy="731159"/>
          </a:xfrm>
          <a:prstGeom prst="rect">
            <a:avLst/>
          </a:prstGeom>
          <a:noFill/>
        </p:spPr>
        <p:txBody>
          <a:bodyPr wrap="square" lIns="0" tIns="0" rIns="0" bIns="0" rtlCol="0" anchor="b"/>
          <a:lstStyle/>
          <a:p>
            <a:pPr algn="ctr">
              <a:lnSpc>
                <a:spcPts val="5759"/>
              </a:lnSpc>
              <a:buNone/>
            </a:pPr>
            <a:r>
              <a:rPr lang="en-US" sz="6328" b="1" kern="0" spc="63" dirty="0">
                <a:solidFill>
                  <a:srgbClr val="000000">
                    <a:alpha val="80000"/>
                  </a:srgbClr>
                </a:solidFill>
                <a:latin typeface="Bebas Neue" pitchFamily="34" charset="0"/>
                <a:ea typeface="Bebas Neue" pitchFamily="34" charset="-122"/>
                <a:cs typeface="Bebas Neue" pitchFamily="34" charset="-120"/>
              </a:rPr>
              <a:t>2025-2026 Junior Course Selection</a:t>
            </a:r>
            <a:endParaRPr lang="en-US" dirty="0"/>
          </a:p>
        </p:txBody>
      </p:sp>
      <p:sp>
        <p:nvSpPr>
          <p:cNvPr id="3" name="Object 2"/>
          <p:cNvSpPr/>
          <p:nvPr/>
        </p:nvSpPr>
        <p:spPr>
          <a:xfrm>
            <a:off x="204736" y="6062635"/>
            <a:ext cx="11779479" cy="526125"/>
          </a:xfrm>
          <a:prstGeom prst="rect">
            <a:avLst/>
          </a:prstGeom>
          <a:noFill/>
        </p:spPr>
        <p:txBody>
          <a:bodyPr wrap="square" lIns="0" tIns="0" rIns="0" bIns="0" rtlCol="0" anchor="b"/>
          <a:lstStyle/>
          <a:p>
            <a:pPr algn="ctr">
              <a:lnSpc>
                <a:spcPts val="3007"/>
              </a:lnSpc>
              <a:spcBef>
                <a:spcPts val="581"/>
              </a:spcBef>
              <a:buNone/>
            </a:pPr>
            <a:r>
              <a:rPr lang="en-US" sz="2278" b="1" kern="0" spc="55" baseline="30000" dirty="0">
                <a:solidFill>
                  <a:srgbClr val="000000"/>
                </a:solidFill>
                <a:latin typeface="Source Sans Pro" pitchFamily="34" charset="0"/>
                <a:ea typeface="Source Sans Pro" pitchFamily="34" charset="-122"/>
                <a:cs typeface="Source Sans Pro" pitchFamily="34" charset="-120"/>
              </a:rPr>
              <a:t>Class of 2027 - Rising Juniors</a:t>
            </a:r>
            <a:endParaRPr lang="en-US" dirty="0"/>
          </a:p>
        </p:txBody>
      </p:sp>
      <p:pic>
        <p:nvPicPr>
          <p:cNvPr id="4" name="Object 3" descr="lUaaKCUANVI"/>
          <p:cNvPicPr>
            <a:picLocks noChangeAspect="1"/>
          </p:cNvPicPr>
          <p:nvPr/>
        </p:nvPicPr>
        <p:blipFill>
          <a:blip r:embed="rId3"/>
          <a:srcRect t="20625" b="20625"/>
          <a:stretch/>
        </p:blipFill>
        <p:spPr>
          <a:xfrm>
            <a:off x="0" y="0"/>
            <a:ext cx="12188952" cy="4761309"/>
          </a:xfrm>
          <a:prstGeom prst="rect">
            <a:avLst/>
          </a:prstGeom>
        </p:spPr>
      </p:pic>
      <p:pic>
        <p:nvPicPr>
          <p:cNvPr id="5" name="Object 4" descr="elkins high school-3"/>
          <p:cNvPicPr>
            <a:picLocks noChangeAspect="1"/>
          </p:cNvPicPr>
          <p:nvPr/>
        </p:nvPicPr>
        <p:blipFill>
          <a:blip r:embed="rId4"/>
          <a:srcRect/>
          <a:stretch/>
        </p:blipFill>
        <p:spPr>
          <a:xfrm>
            <a:off x="10417745" y="380905"/>
            <a:ext cx="1237940" cy="12379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Reese Center Applications</a:t>
            </a:r>
            <a:endParaRPr lang="en-US" dirty="0"/>
          </a:p>
        </p:txBody>
      </p:sp>
      <p:sp>
        <p:nvSpPr>
          <p:cNvPr id="41" name="TextBox 40">
            <a:extLst>
              <a:ext uri="{FF2B5EF4-FFF2-40B4-BE49-F238E27FC236}">
                <a16:creationId xmlns:a16="http://schemas.microsoft.com/office/drawing/2014/main" id="{972A24F3-D9EC-77B7-6B51-93EF1CE03666}"/>
              </a:ext>
            </a:extLst>
          </p:cNvPr>
          <p:cNvSpPr txBox="1"/>
          <p:nvPr/>
        </p:nvSpPr>
        <p:spPr>
          <a:xfrm>
            <a:off x="864846" y="1452026"/>
            <a:ext cx="10843214" cy="923330"/>
          </a:xfrm>
          <a:prstGeom prst="rect">
            <a:avLst/>
          </a:prstGeom>
          <a:noFill/>
        </p:spPr>
        <p:txBody>
          <a:bodyPr wrap="square" rtlCol="0">
            <a:spAutoFit/>
          </a:bodyPr>
          <a:lstStyle/>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you are interested in earning a Certification that could lead to a career – apply to Reese!</a:t>
            </a:r>
            <a:r>
              <a:rPr lang="en-US" sz="1800" b="0" i="0" dirty="0">
                <a:solidFill>
                  <a:srgbClr val="000000"/>
                </a:solidFill>
                <a:effectLst/>
                <a:latin typeface="Calibri" panose="020F0502020204030204" pitchFamily="34" charset="0"/>
              </a:rPr>
              <a:t>​</a:t>
            </a:r>
          </a:p>
          <a:p>
            <a:pPr algn="l" rtl="0" fontAlgn="base"/>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Students have 4 programs that they can apply to for their 11th grade year.</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4" name="Object 15">
            <a:extLst>
              <a:ext uri="{FF2B5EF4-FFF2-40B4-BE49-F238E27FC236}">
                <a16:creationId xmlns:a16="http://schemas.microsoft.com/office/drawing/2014/main" id="{858CF3E7-7D8D-3B8E-7379-35ABB86B3FC9}"/>
              </a:ext>
            </a:extLst>
          </p:cNvPr>
          <p:cNvSpPr/>
          <p:nvPr/>
        </p:nvSpPr>
        <p:spPr>
          <a:xfrm>
            <a:off x="2908759" y="4771056"/>
            <a:ext cx="2880464" cy="1917244"/>
          </a:xfrm>
          <a:prstGeom prst="rect">
            <a:avLst/>
          </a:prstGeom>
          <a:solidFill>
            <a:srgbClr val="FFFFFF"/>
          </a:solidFill>
          <a:ln w="12700">
            <a:solidFill>
              <a:srgbClr val="000000">
                <a:alpha val="10000"/>
              </a:srgbClr>
            </a:solidFill>
            <a:prstDash val="solid"/>
            <a:miter lim="800000"/>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Object 15">
            <a:extLst>
              <a:ext uri="{FF2B5EF4-FFF2-40B4-BE49-F238E27FC236}">
                <a16:creationId xmlns:a16="http://schemas.microsoft.com/office/drawing/2014/main" id="{34F2DC6B-82E0-3834-5F47-7B65CC22C508}"/>
              </a:ext>
            </a:extLst>
          </p:cNvPr>
          <p:cNvSpPr/>
          <p:nvPr/>
        </p:nvSpPr>
        <p:spPr>
          <a:xfrm>
            <a:off x="5898064" y="2496384"/>
            <a:ext cx="2901058" cy="2134516"/>
          </a:xfrm>
          <a:prstGeom prst="rect">
            <a:avLst/>
          </a:prstGeom>
          <a:solidFill>
            <a:srgbClr val="FFFFFF"/>
          </a:solidFill>
          <a:ln w="12700">
            <a:solidFill>
              <a:srgbClr val="4472C4"/>
            </a:solidFill>
            <a:prstDash val="solid"/>
            <a:miter lim="800000"/>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Object 15">
            <a:extLst>
              <a:ext uri="{FF2B5EF4-FFF2-40B4-BE49-F238E27FC236}">
                <a16:creationId xmlns:a16="http://schemas.microsoft.com/office/drawing/2014/main" id="{4B2EB590-ACA4-F328-56D7-77CE30D62580}"/>
              </a:ext>
            </a:extLst>
          </p:cNvPr>
          <p:cNvSpPr/>
          <p:nvPr/>
        </p:nvSpPr>
        <p:spPr>
          <a:xfrm>
            <a:off x="2908758" y="2496384"/>
            <a:ext cx="2880464" cy="2134516"/>
          </a:xfrm>
          <a:prstGeom prst="rect">
            <a:avLst/>
          </a:prstGeom>
          <a:solidFill>
            <a:srgbClr val="FFFFFF"/>
          </a:solidFill>
          <a:ln w="12700">
            <a:solidFill>
              <a:srgbClr val="000000">
                <a:alpha val="10000"/>
              </a:srgbClr>
            </a:solidFill>
            <a:prstDash val="solid"/>
            <a:miter lim="800000"/>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14" name="Picture 13" descr="Biomedical Science Logo">
            <a:extLst>
              <a:ext uri="{FF2B5EF4-FFF2-40B4-BE49-F238E27FC236}">
                <a16:creationId xmlns:a16="http://schemas.microsoft.com/office/drawing/2014/main" id="{03DFE117-F860-1A37-9E29-E1C6126E06C3}"/>
              </a:ext>
            </a:extLst>
          </p:cNvPr>
          <p:cNvPicPr>
            <a:picLocks noChangeAspect="1"/>
          </p:cNvPicPr>
          <p:nvPr/>
        </p:nvPicPr>
        <p:blipFill>
          <a:blip r:embed="rId3"/>
          <a:stretch>
            <a:fillRect/>
          </a:stretch>
        </p:blipFill>
        <p:spPr>
          <a:xfrm>
            <a:off x="3234640" y="2553473"/>
            <a:ext cx="2226274" cy="1741530"/>
          </a:xfrm>
          <a:prstGeom prst="rect">
            <a:avLst/>
          </a:prstGeom>
          <a:ln>
            <a:noFill/>
          </a:ln>
          <a:effectLst>
            <a:outerShdw blurRad="292100" dist="139700" dir="2700000" algn="tl" rotWithShape="0">
              <a:srgbClr val="333333">
                <a:alpha val="65000"/>
              </a:srgbClr>
            </a:outerShdw>
          </a:effectLst>
        </p:spPr>
      </p:pic>
      <p:sp>
        <p:nvSpPr>
          <p:cNvPr id="17" name="Object 15">
            <a:extLst>
              <a:ext uri="{FF2B5EF4-FFF2-40B4-BE49-F238E27FC236}">
                <a16:creationId xmlns:a16="http://schemas.microsoft.com/office/drawing/2014/main" id="{989FE5E9-147C-B354-EF41-58EF80A7569F}"/>
              </a:ext>
            </a:extLst>
          </p:cNvPr>
          <p:cNvSpPr/>
          <p:nvPr/>
        </p:nvSpPr>
        <p:spPr>
          <a:xfrm>
            <a:off x="5898064" y="4771056"/>
            <a:ext cx="2901058" cy="1917244"/>
          </a:xfrm>
          <a:prstGeom prst="rect">
            <a:avLst/>
          </a:prstGeom>
          <a:solidFill>
            <a:srgbClr val="FFFFFF"/>
          </a:solidFill>
          <a:ln w="12700">
            <a:solidFill>
              <a:srgbClr val="000000">
                <a:alpha val="10000"/>
              </a:srgbClr>
            </a:solidFill>
            <a:prstDash val="solid"/>
            <a:miter lim="800000"/>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0" name="Picture 19" descr="Image result for HVAC LOGO">
            <a:extLst>
              <a:ext uri="{FF2B5EF4-FFF2-40B4-BE49-F238E27FC236}">
                <a16:creationId xmlns:a16="http://schemas.microsoft.com/office/drawing/2014/main" id="{93678998-EF66-368B-DFC7-62AC8DF4F4A1}"/>
              </a:ext>
            </a:extLst>
          </p:cNvPr>
          <p:cNvPicPr>
            <a:picLocks noChangeAspect="1"/>
          </p:cNvPicPr>
          <p:nvPr/>
        </p:nvPicPr>
        <p:blipFill>
          <a:blip r:embed="rId4"/>
          <a:stretch>
            <a:fillRect/>
          </a:stretch>
        </p:blipFill>
        <p:spPr>
          <a:xfrm>
            <a:off x="6257925" y="2684506"/>
            <a:ext cx="2209800" cy="1609725"/>
          </a:xfrm>
          <a:prstGeom prst="rect">
            <a:avLst/>
          </a:prstGeom>
          <a:ln>
            <a:noFill/>
          </a:ln>
          <a:effectLst>
            <a:outerShdw blurRad="292100" dist="139700" dir="2700000" algn="tl" rotWithShape="0">
              <a:srgbClr val="333333">
                <a:alpha val="65000"/>
              </a:srgbClr>
            </a:outerShdw>
          </a:effectLst>
        </p:spPr>
      </p:pic>
      <p:pic>
        <p:nvPicPr>
          <p:cNvPr id="23" name="Picture 22" descr="IT letter monogram tech information logo design. 21733829 Vector Art at ...">
            <a:extLst>
              <a:ext uri="{FF2B5EF4-FFF2-40B4-BE49-F238E27FC236}">
                <a16:creationId xmlns:a16="http://schemas.microsoft.com/office/drawing/2014/main" id="{3B837565-9BFF-9347-72EF-42D39D0C569F}"/>
              </a:ext>
            </a:extLst>
          </p:cNvPr>
          <p:cNvPicPr>
            <a:picLocks noChangeAspect="1"/>
          </p:cNvPicPr>
          <p:nvPr/>
        </p:nvPicPr>
        <p:blipFill>
          <a:blip r:embed="rId5"/>
          <a:stretch>
            <a:fillRect/>
          </a:stretch>
        </p:blipFill>
        <p:spPr>
          <a:xfrm>
            <a:off x="6251489" y="4895464"/>
            <a:ext cx="2202848" cy="1410214"/>
          </a:xfrm>
          <a:prstGeom prst="rect">
            <a:avLst/>
          </a:prstGeom>
          <a:ln>
            <a:noFill/>
          </a:ln>
          <a:effectLst>
            <a:outerShdw blurRad="292100" dist="139700" dir="2700000" algn="tl" rotWithShape="0">
              <a:srgbClr val="333333">
                <a:alpha val="65000"/>
              </a:srgbClr>
            </a:outerShdw>
          </a:effectLst>
        </p:spPr>
      </p:pic>
      <p:sp>
        <p:nvSpPr>
          <p:cNvPr id="24" name="TextBox 27">
            <a:extLst>
              <a:ext uri="{FF2B5EF4-FFF2-40B4-BE49-F238E27FC236}">
                <a16:creationId xmlns:a16="http://schemas.microsoft.com/office/drawing/2014/main" id="{1105D1CA-C450-DA7A-7E9A-4A162D25F187}"/>
              </a:ext>
            </a:extLst>
          </p:cNvPr>
          <p:cNvSpPr txBox="1"/>
          <p:nvPr/>
        </p:nvSpPr>
        <p:spPr>
          <a:xfrm>
            <a:off x="3561835" y="4333102"/>
            <a:ext cx="15834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FF0000"/>
                </a:solidFill>
                <a:cs typeface="Arial"/>
              </a:rPr>
              <a:t>11th Grade Only</a:t>
            </a:r>
          </a:p>
        </p:txBody>
      </p:sp>
      <p:pic>
        <p:nvPicPr>
          <p:cNvPr id="27" name="Picture 26" descr="A logo of a welder&#10;&#10;AI-generated content may be incorrect.">
            <a:extLst>
              <a:ext uri="{FF2B5EF4-FFF2-40B4-BE49-F238E27FC236}">
                <a16:creationId xmlns:a16="http://schemas.microsoft.com/office/drawing/2014/main" id="{D83EF644-5719-8921-1504-AF85415DBE67}"/>
              </a:ext>
            </a:extLst>
          </p:cNvPr>
          <p:cNvPicPr>
            <a:picLocks noChangeAspect="1"/>
          </p:cNvPicPr>
          <p:nvPr/>
        </p:nvPicPr>
        <p:blipFill>
          <a:blip r:embed="rId6"/>
          <a:stretch>
            <a:fillRect/>
          </a:stretch>
        </p:blipFill>
        <p:spPr>
          <a:xfrm>
            <a:off x="2361559" y="4895463"/>
            <a:ext cx="3993032" cy="1464788"/>
          </a:xfrm>
          <a:prstGeom prst="rect">
            <a:avLst/>
          </a:prstGeom>
          <a:ln>
            <a:noFill/>
          </a:ln>
          <a:effectLst>
            <a:outerShdw blurRad="292100" dist="139700" dir="2700000" algn="tl" rotWithShape="0">
              <a:srgbClr val="333333">
                <a:alpha val="65000"/>
              </a:srgbClr>
            </a:outerShdw>
          </a:effectLst>
        </p:spPr>
      </p:pic>
      <p:sp>
        <p:nvSpPr>
          <p:cNvPr id="28" name="TextBox 29">
            <a:extLst>
              <a:ext uri="{FF2B5EF4-FFF2-40B4-BE49-F238E27FC236}">
                <a16:creationId xmlns:a16="http://schemas.microsoft.com/office/drawing/2014/main" id="{8FEE87BC-EE35-2DCF-6E8F-4AC8BD5B96EC}"/>
              </a:ext>
            </a:extLst>
          </p:cNvPr>
          <p:cNvSpPr txBox="1"/>
          <p:nvPr/>
        </p:nvSpPr>
        <p:spPr>
          <a:xfrm>
            <a:off x="6806513" y="4335162"/>
            <a:ext cx="132217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cs typeface="Arial"/>
              </a:rPr>
              <a:t>11th Grade</a:t>
            </a:r>
            <a:endParaRPr lang="en-US" sz="1400" dirty="0"/>
          </a:p>
        </p:txBody>
      </p:sp>
      <p:sp>
        <p:nvSpPr>
          <p:cNvPr id="29" name="TextBox 30">
            <a:extLst>
              <a:ext uri="{FF2B5EF4-FFF2-40B4-BE49-F238E27FC236}">
                <a16:creationId xmlns:a16="http://schemas.microsoft.com/office/drawing/2014/main" id="{6521FDF8-ACBD-9C7A-919D-8AE0C0432184}"/>
              </a:ext>
            </a:extLst>
          </p:cNvPr>
          <p:cNvSpPr txBox="1"/>
          <p:nvPr/>
        </p:nvSpPr>
        <p:spPr>
          <a:xfrm>
            <a:off x="3779108" y="6363729"/>
            <a:ext cx="211506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cs typeface="Arial"/>
              </a:rPr>
              <a:t>11th Grade</a:t>
            </a:r>
            <a:endParaRPr lang="en-US" sz="1400" dirty="0"/>
          </a:p>
        </p:txBody>
      </p:sp>
      <p:sp>
        <p:nvSpPr>
          <p:cNvPr id="30" name="TextBox 31">
            <a:extLst>
              <a:ext uri="{FF2B5EF4-FFF2-40B4-BE49-F238E27FC236}">
                <a16:creationId xmlns:a16="http://schemas.microsoft.com/office/drawing/2014/main" id="{46BF51F2-59A3-BDB2-6A70-A82C5178E264}"/>
              </a:ext>
            </a:extLst>
          </p:cNvPr>
          <p:cNvSpPr txBox="1"/>
          <p:nvPr/>
        </p:nvSpPr>
        <p:spPr>
          <a:xfrm>
            <a:off x="6806513" y="6363729"/>
            <a:ext cx="274319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cs typeface="Arial"/>
              </a:rPr>
              <a:t>11th Grade</a:t>
            </a: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3809044" cy="6856285"/>
          </a:xfrm>
          <a:prstGeom prst="rect">
            <a:avLst/>
          </a:prstGeom>
          <a:solidFill>
            <a:srgbClr val="1D3557"/>
          </a:solidFill>
        </p:spPr>
        <p:txBody>
          <a:bodyPr/>
          <a:lstStyle/>
          <a:p>
            <a:endParaRPr lang="en-US"/>
          </a:p>
        </p:txBody>
      </p:sp>
      <p:sp>
        <p:nvSpPr>
          <p:cNvPr id="3" name="Object 2"/>
          <p:cNvSpPr/>
          <p:nvPr/>
        </p:nvSpPr>
        <p:spPr>
          <a:xfrm>
            <a:off x="852256" y="2619315"/>
            <a:ext cx="2956788" cy="1624797"/>
          </a:xfrm>
          <a:prstGeom prst="rect">
            <a:avLst/>
          </a:prstGeom>
          <a:noFill/>
        </p:spPr>
        <p:txBody>
          <a:bodyPr wrap="square" lIns="0" tIns="0" rIns="0" bIns="0" rtlCol="0" anchor="t"/>
          <a:lstStyle/>
          <a:p>
            <a:pPr algn="l">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Scan QR </a:t>
            </a:r>
          </a:p>
          <a:p>
            <a:pPr algn="l">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for Reese Application: </a:t>
            </a:r>
            <a:endParaRPr lang="en-US" dirty="0"/>
          </a:p>
        </p:txBody>
      </p:sp>
      <p:sp>
        <p:nvSpPr>
          <p:cNvPr id="4" name="Object 3"/>
          <p:cNvSpPr/>
          <p:nvPr/>
        </p:nvSpPr>
        <p:spPr>
          <a:xfrm>
            <a:off x="3809047" y="0"/>
            <a:ext cx="8379905" cy="6856286"/>
          </a:xfrm>
          <a:prstGeom prst="rect">
            <a:avLst/>
          </a:prstGeom>
          <a:solidFill>
            <a:srgbClr val="FFFFFF"/>
          </a:solidFill>
        </p:spPr>
        <p:txBody>
          <a:bodyPr/>
          <a:lstStyle/>
          <a:p>
            <a:endParaRPr lang="en-US"/>
          </a:p>
        </p:txBody>
      </p:sp>
      <p:pic>
        <p:nvPicPr>
          <p:cNvPr id="5" name="Object 4" descr="Know Your Options Eng. (1).jpg"/>
          <p:cNvPicPr>
            <a:picLocks noChangeAspect="1"/>
          </p:cNvPicPr>
          <p:nvPr/>
        </p:nvPicPr>
        <p:blipFill>
          <a:blip r:embed="rId3"/>
          <a:srcRect l="-46542" t="-9242" r="-46542" b="-9242"/>
          <a:stretch/>
        </p:blipFill>
        <p:spPr>
          <a:xfrm>
            <a:off x="3809047" y="0"/>
            <a:ext cx="8379905" cy="685628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Interested in AVID?</a:t>
            </a:r>
            <a:endParaRPr lang="en-US" dirty="0"/>
          </a:p>
        </p:txBody>
      </p:sp>
      <p:sp>
        <p:nvSpPr>
          <p:cNvPr id="4" name="Object 3"/>
          <p:cNvSpPr/>
          <p:nvPr/>
        </p:nvSpPr>
        <p:spPr>
          <a:xfrm>
            <a:off x="0" y="1371257"/>
            <a:ext cx="12188952" cy="5485028"/>
          </a:xfrm>
          <a:prstGeom prst="rect">
            <a:avLst/>
          </a:prstGeom>
          <a:solidFill>
            <a:srgbClr val="FFFFFF"/>
          </a:solidFill>
        </p:spPr>
        <p:txBody>
          <a:bodyPr/>
          <a:lstStyle/>
          <a:p>
            <a:endParaRPr lang="en-US"/>
          </a:p>
        </p:txBody>
      </p:sp>
      <p:pic>
        <p:nvPicPr>
          <p:cNvPr id="5" name="Object 4" descr="AVID.png"/>
          <p:cNvPicPr>
            <a:picLocks noChangeAspect="1"/>
          </p:cNvPicPr>
          <p:nvPr/>
        </p:nvPicPr>
        <p:blipFill>
          <a:blip r:embed="rId3"/>
          <a:srcRect l="-75587" t="-9814" r="-75587" b="-9814"/>
          <a:stretch/>
        </p:blipFill>
        <p:spPr>
          <a:xfrm>
            <a:off x="-1" y="1105355"/>
            <a:ext cx="12188952" cy="5333055"/>
          </a:xfrm>
          <a:prstGeom prst="rect">
            <a:avLst/>
          </a:prstGeom>
        </p:spPr>
      </p:pic>
      <p:sp>
        <p:nvSpPr>
          <p:cNvPr id="7" name="TextBox 6">
            <a:extLst>
              <a:ext uri="{FF2B5EF4-FFF2-40B4-BE49-F238E27FC236}">
                <a16:creationId xmlns:a16="http://schemas.microsoft.com/office/drawing/2014/main" id="{DBF3CF02-CFC2-DB3D-BCF2-F7E789AF5232}"/>
              </a:ext>
            </a:extLst>
          </p:cNvPr>
          <p:cNvSpPr txBox="1"/>
          <p:nvPr/>
        </p:nvSpPr>
        <p:spPr>
          <a:xfrm>
            <a:off x="1882343" y="6405717"/>
            <a:ext cx="9597564" cy="369332"/>
          </a:xfrm>
          <a:prstGeom prst="rect">
            <a:avLst/>
          </a:prstGeom>
          <a:noFill/>
        </p:spPr>
        <p:txBody>
          <a:bodyPr wrap="none" rtlCol="0">
            <a:spAutoFit/>
          </a:bodyPr>
          <a:lstStyle/>
          <a:p>
            <a:r>
              <a:rPr lang="en-US" dirty="0"/>
              <a:t>Application closed on 1/24/2025, but interested students should see Ms. </a:t>
            </a:r>
            <a:r>
              <a:rPr lang="en-US" dirty="0" err="1"/>
              <a:t>Ardoin</a:t>
            </a:r>
            <a:r>
              <a:rPr lang="en-US" dirty="0"/>
              <a:t> in room 131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144029"/>
            <a:ext cx="12188951" cy="1371257"/>
          </a:xfrm>
          <a:prstGeom prst="rect">
            <a:avLst/>
          </a:prstGeom>
          <a:solidFill>
            <a:srgbClr val="1D3557"/>
          </a:solidFill>
        </p:spPr>
        <p:txBody>
          <a:bodyPr/>
          <a:lstStyle/>
          <a:p>
            <a:endParaRPr lang="en-US" dirty="0"/>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Interested in PALS?</a:t>
            </a:r>
            <a:endParaRPr lang="en-US" dirty="0"/>
          </a:p>
        </p:txBody>
      </p:sp>
      <p:sp>
        <p:nvSpPr>
          <p:cNvPr id="4" name="Object 3"/>
          <p:cNvSpPr/>
          <p:nvPr/>
        </p:nvSpPr>
        <p:spPr>
          <a:xfrm>
            <a:off x="0" y="1371257"/>
            <a:ext cx="12188952" cy="5485028"/>
          </a:xfrm>
          <a:prstGeom prst="rect">
            <a:avLst/>
          </a:prstGeom>
          <a:solidFill>
            <a:srgbClr val="FFFFFF"/>
          </a:solidFill>
        </p:spPr>
        <p:txBody>
          <a:bodyPr/>
          <a:lstStyle/>
          <a:p>
            <a:endParaRPr lang="en-US"/>
          </a:p>
        </p:txBody>
      </p:sp>
      <p:pic>
        <p:nvPicPr>
          <p:cNvPr id="8" name="Picture 7">
            <a:extLst>
              <a:ext uri="{FF2B5EF4-FFF2-40B4-BE49-F238E27FC236}">
                <a16:creationId xmlns:a16="http://schemas.microsoft.com/office/drawing/2014/main" id="{6B67E04A-257E-944C-CB3A-E566BEF591B5}"/>
              </a:ext>
            </a:extLst>
          </p:cNvPr>
          <p:cNvPicPr>
            <a:picLocks noChangeAspect="1"/>
          </p:cNvPicPr>
          <p:nvPr/>
        </p:nvPicPr>
        <p:blipFill>
          <a:blip r:embed="rId3"/>
          <a:stretch>
            <a:fillRect/>
          </a:stretch>
        </p:blipFill>
        <p:spPr>
          <a:xfrm>
            <a:off x="3352800" y="1515286"/>
            <a:ext cx="5486400" cy="5276131"/>
          </a:xfrm>
          <a:prstGeom prst="rect">
            <a:avLst/>
          </a:prstGeom>
        </p:spPr>
      </p:pic>
    </p:spTree>
    <p:extLst>
      <p:ext uri="{BB962C8B-B14F-4D97-AF65-F5344CB8AC3E}">
        <p14:creationId xmlns:p14="http://schemas.microsoft.com/office/powerpoint/2010/main" val="1029670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2">
    <p:bg>
      <p:bgPr>
        <a:solidFill>
          <a:srgbClr val="F3F7F1"/>
        </a:solidFill>
        <a:effectLst/>
      </p:bgPr>
    </p:bg>
    <p:spTree>
      <p:nvGrpSpPr>
        <p:cNvPr id="1" name=""/>
        <p:cNvGrpSpPr/>
        <p:nvPr/>
      </p:nvGrpSpPr>
      <p:grpSpPr>
        <a:xfrm>
          <a:off x="0" y="0"/>
          <a:ext cx="0" cy="0"/>
          <a:chOff x="0" y="0"/>
          <a:chExt cx="0" cy="0"/>
        </a:xfrm>
      </p:grpSpPr>
      <p:sp>
        <p:nvSpPr>
          <p:cNvPr id="2" name="Object 1"/>
          <p:cNvSpPr/>
          <p:nvPr/>
        </p:nvSpPr>
        <p:spPr>
          <a:xfrm>
            <a:off x="0" y="431684"/>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Need to Knows!</a:t>
            </a:r>
            <a:endParaRPr lang="en-US" dirty="0"/>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1942614"/>
            <a:ext cx="3323394" cy="971307"/>
          </a:xfrm>
          <a:prstGeom prst="rect">
            <a:avLst/>
          </a:prstGeom>
        </p:spPr>
      </p:pic>
      <p:pic>
        <p:nvPicPr>
          <p:cNvPr id="4" name="Object 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412395"/>
            <a:ext cx="1142714" cy="1409348"/>
          </a:xfrm>
          <a:prstGeom prst="rect">
            <a:avLst/>
          </a:prstGeom>
        </p:spPr>
      </p:pic>
      <p:sp>
        <p:nvSpPr>
          <p:cNvPr id="5" name="Object 4"/>
          <p:cNvSpPr/>
          <p:nvPr/>
        </p:nvSpPr>
        <p:spPr>
          <a:xfrm>
            <a:off x="1333167" y="2111789"/>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Level Down Approval</a:t>
            </a:r>
            <a:endParaRPr lang="en-US" dirty="0"/>
          </a:p>
        </p:txBody>
      </p:sp>
      <p:pic>
        <p:nvPicPr>
          <p:cNvPr id="6" name="Object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3004386"/>
            <a:ext cx="3323394" cy="971307"/>
          </a:xfrm>
          <a:prstGeom prst="rect">
            <a:avLst/>
          </a:prstGeom>
        </p:spPr>
      </p:pic>
      <p:pic>
        <p:nvPicPr>
          <p:cNvPr id="7" name="Object 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809458"/>
            <a:ext cx="1142714" cy="1066533"/>
          </a:xfrm>
          <a:prstGeom prst="rect">
            <a:avLst/>
          </a:prstGeom>
        </p:spPr>
      </p:pic>
      <p:sp>
        <p:nvSpPr>
          <p:cNvPr id="8" name="Object 7"/>
          <p:cNvSpPr/>
          <p:nvPr/>
        </p:nvSpPr>
        <p:spPr>
          <a:xfrm>
            <a:off x="1333167" y="3173561"/>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Minimum Grade for Level Down</a:t>
            </a:r>
            <a:endParaRPr lang="en-US" dirty="0"/>
          </a:p>
        </p:txBody>
      </p:sp>
      <p:pic>
        <p:nvPicPr>
          <p:cNvPr id="9" name="Object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4066158"/>
            <a:ext cx="3323394" cy="971307"/>
          </a:xfrm>
          <a:prstGeom prst="rect">
            <a:avLst/>
          </a:prstGeom>
        </p:spPr>
      </p:pic>
      <p:pic>
        <p:nvPicPr>
          <p:cNvPr id="10" name="Object 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161384"/>
            <a:ext cx="1142714" cy="1066533"/>
          </a:xfrm>
          <a:prstGeom prst="rect">
            <a:avLst/>
          </a:prstGeom>
        </p:spPr>
      </p:pic>
      <p:sp>
        <p:nvSpPr>
          <p:cNvPr id="11" name="Object 10"/>
          <p:cNvSpPr/>
          <p:nvPr/>
        </p:nvSpPr>
        <p:spPr>
          <a:xfrm>
            <a:off x="1333167" y="4387695"/>
            <a:ext cx="2597770" cy="309485"/>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Level Up Approval</a:t>
            </a:r>
            <a:endParaRPr lang="en-US" dirty="0"/>
          </a:p>
        </p:txBody>
      </p:sp>
      <p:pic>
        <p:nvPicPr>
          <p:cNvPr id="12" name="Object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5127930"/>
            <a:ext cx="3323394" cy="971307"/>
          </a:xfrm>
          <a:prstGeom prst="rect">
            <a:avLst/>
          </a:prstGeom>
        </p:spPr>
      </p:pic>
      <p:pic>
        <p:nvPicPr>
          <p:cNvPr id="13" name="Object 1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5223156"/>
            <a:ext cx="1142714" cy="1409348"/>
          </a:xfrm>
          <a:prstGeom prst="rect">
            <a:avLst/>
          </a:prstGeom>
        </p:spPr>
      </p:pic>
      <p:sp>
        <p:nvSpPr>
          <p:cNvPr id="14" name="Object 13"/>
          <p:cNvSpPr/>
          <p:nvPr/>
        </p:nvSpPr>
        <p:spPr>
          <a:xfrm>
            <a:off x="1333167" y="5297105"/>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Courses with No Level Changes</a:t>
            </a:r>
            <a:endParaRPr lang="en-US" dirty="0"/>
          </a:p>
        </p:txBody>
      </p:sp>
      <p:sp>
        <p:nvSpPr>
          <p:cNvPr id="15" name="TextBox 14">
            <a:extLst>
              <a:ext uri="{FF2B5EF4-FFF2-40B4-BE49-F238E27FC236}">
                <a16:creationId xmlns:a16="http://schemas.microsoft.com/office/drawing/2014/main" id="{104B646E-ECD1-773D-D50D-AC29C6A6B7F1}"/>
              </a:ext>
            </a:extLst>
          </p:cNvPr>
          <p:cNvSpPr txBox="1"/>
          <p:nvPr/>
        </p:nvSpPr>
        <p:spPr>
          <a:xfrm>
            <a:off x="5131293" y="2243601"/>
            <a:ext cx="5991320" cy="369332"/>
          </a:xfrm>
          <a:prstGeom prst="rect">
            <a:avLst/>
          </a:prstGeom>
          <a:noFill/>
        </p:spPr>
        <p:txBody>
          <a:bodyPr wrap="none" rtlCol="0">
            <a:spAutoFit/>
          </a:bodyPr>
          <a:lstStyle/>
          <a:p>
            <a:r>
              <a:rPr lang="en-US" b="0" i="0" u="none" strike="noStrike" dirty="0">
                <a:solidFill>
                  <a:srgbClr val="000000"/>
                </a:solidFill>
                <a:effectLst/>
                <a:latin typeface="Calibri" panose="020F0502020204030204" pitchFamily="34" charset="0"/>
              </a:rPr>
              <a:t>Level downs will not be approved until the 4th week of school</a:t>
            </a:r>
            <a:endParaRPr lang="en-US" dirty="0"/>
          </a:p>
        </p:txBody>
      </p:sp>
      <p:sp>
        <p:nvSpPr>
          <p:cNvPr id="17" name="TextBox 16">
            <a:extLst>
              <a:ext uri="{FF2B5EF4-FFF2-40B4-BE49-F238E27FC236}">
                <a16:creationId xmlns:a16="http://schemas.microsoft.com/office/drawing/2014/main" id="{A35F97E6-0CEA-AF28-B955-DC4AF306EA1C}"/>
              </a:ext>
            </a:extLst>
          </p:cNvPr>
          <p:cNvSpPr txBox="1"/>
          <p:nvPr/>
        </p:nvSpPr>
        <p:spPr>
          <a:xfrm>
            <a:off x="5131293" y="3246553"/>
            <a:ext cx="6094520" cy="369332"/>
          </a:xfrm>
          <a:prstGeom prst="rect">
            <a:avLst/>
          </a:prstGeom>
          <a:noFill/>
        </p:spPr>
        <p:txBody>
          <a:bodyPr wrap="square">
            <a:spAutoFit/>
          </a:bodyPr>
          <a:lstStyle/>
          <a:p>
            <a:r>
              <a:rPr lang="en-US" dirty="0">
                <a:solidFill>
                  <a:srgbClr val="000000"/>
                </a:solidFill>
                <a:latin typeface="Calibri" panose="020F0502020204030204" pitchFamily="34" charset="0"/>
              </a:rPr>
              <a:t>S</a:t>
            </a:r>
            <a:r>
              <a:rPr lang="en-US" sz="1800" b="0" i="0" u="none" strike="noStrike" dirty="0">
                <a:solidFill>
                  <a:srgbClr val="000000"/>
                </a:solidFill>
                <a:effectLst/>
                <a:latin typeface="Calibri" panose="020F0502020204030204" pitchFamily="34" charset="0"/>
              </a:rPr>
              <a:t>tudents must have a grade below 75.</a:t>
            </a:r>
            <a:r>
              <a:rPr lang="en-US" sz="1800" b="0" i="0" dirty="0">
                <a:solidFill>
                  <a:srgbClr val="000000"/>
                </a:solidFill>
                <a:effectLst/>
                <a:latin typeface="Calibri" panose="020F0502020204030204" pitchFamily="34" charset="0"/>
              </a:rPr>
              <a:t>​</a:t>
            </a:r>
            <a:endParaRPr lang="en-US" dirty="0"/>
          </a:p>
        </p:txBody>
      </p:sp>
      <p:sp>
        <p:nvSpPr>
          <p:cNvPr id="19" name="TextBox 18">
            <a:extLst>
              <a:ext uri="{FF2B5EF4-FFF2-40B4-BE49-F238E27FC236}">
                <a16:creationId xmlns:a16="http://schemas.microsoft.com/office/drawing/2014/main" id="{3F1885D4-EFB8-C2F1-B690-BAC3B14AE8EC}"/>
              </a:ext>
            </a:extLst>
          </p:cNvPr>
          <p:cNvSpPr txBox="1"/>
          <p:nvPr/>
        </p:nvSpPr>
        <p:spPr>
          <a:xfrm>
            <a:off x="5131293" y="4367145"/>
            <a:ext cx="6094520" cy="369332"/>
          </a:xfrm>
          <a:prstGeom prst="rect">
            <a:avLst/>
          </a:prstGeom>
          <a:noFill/>
        </p:spPr>
        <p:txBody>
          <a:bodyPr wrap="square">
            <a:spAutoFit/>
          </a:bodyPr>
          <a:lstStyle/>
          <a:p>
            <a:pPr algn="l" rtl="0" fontAlgn="base"/>
            <a:r>
              <a:rPr lang="en-US" sz="1800" b="0" i="0" u="none" strike="noStrike" dirty="0">
                <a:solidFill>
                  <a:srgbClr val="000000"/>
                </a:solidFill>
                <a:effectLst/>
                <a:latin typeface="Calibri" panose="020F0502020204030204" pitchFamily="34" charset="0"/>
              </a:rPr>
              <a:t>Level ups – must be done immediately!</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21" name="TextBox 20">
            <a:extLst>
              <a:ext uri="{FF2B5EF4-FFF2-40B4-BE49-F238E27FC236}">
                <a16:creationId xmlns:a16="http://schemas.microsoft.com/office/drawing/2014/main" id="{F4619BE3-FF0B-73FB-3FA0-D5726653ED20}"/>
              </a:ext>
            </a:extLst>
          </p:cNvPr>
          <p:cNvSpPr txBox="1"/>
          <p:nvPr/>
        </p:nvSpPr>
        <p:spPr>
          <a:xfrm>
            <a:off x="5131293" y="5127930"/>
            <a:ext cx="7057659" cy="2031325"/>
          </a:xfrm>
          <a:prstGeom prst="rect">
            <a:avLst/>
          </a:prstGeom>
          <a:noFill/>
        </p:spPr>
        <p:txBody>
          <a:bodyPr wrap="square">
            <a:spAutoFit/>
          </a:bodyPr>
          <a:lstStyle/>
          <a:p>
            <a:pPr algn="l" rtl="0" fontAlgn="base"/>
            <a:r>
              <a:rPr lang="en-US" sz="1800" b="0" i="0" u="none" strike="noStrike" dirty="0">
                <a:solidFill>
                  <a:srgbClr val="000000"/>
                </a:solidFill>
                <a:effectLst/>
                <a:latin typeface="Calibri" panose="020F0502020204030204" pitchFamily="34" charset="0"/>
              </a:rPr>
              <a:t>AB Calculus</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 </a:t>
            </a:r>
            <a:r>
              <a:rPr lang="en-US" sz="1800" b="0" i="0" u="none" strike="noStrike" dirty="0">
                <a:solidFill>
                  <a:srgbClr val="000000"/>
                </a:solidFill>
                <a:effectLst/>
                <a:latin typeface="Calibri" panose="020F0502020204030204" pitchFamily="34" charset="0"/>
              </a:rPr>
              <a:t>BC Calculus (S1 only) -</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AP Biology</a:t>
            </a:r>
            <a:r>
              <a:rPr lang="en-US" dirty="0">
                <a:solidFill>
                  <a:srgbClr val="000000"/>
                </a:solidFill>
                <a:latin typeface="Calibri" panose="020F0502020204030204" pitchFamily="34" charset="0"/>
              </a:rPr>
              <a:t> - </a:t>
            </a:r>
            <a:r>
              <a:rPr lang="en-US" sz="1800" b="0" i="0" u="none" strike="noStrike" dirty="0">
                <a:solidFill>
                  <a:srgbClr val="000000"/>
                </a:solidFill>
                <a:effectLst/>
                <a:latin typeface="Calibri" panose="020F0502020204030204" pitchFamily="34" charset="0"/>
              </a:rPr>
              <a:t>On Ramps Biology</a:t>
            </a:r>
            <a:r>
              <a:rPr lang="en-US" sz="1800" b="0" i="0" dirty="0">
                <a:solidFill>
                  <a:srgbClr val="000000"/>
                </a:solidFill>
                <a:effectLst/>
                <a:latin typeface="Calibri" panose="020F0502020204030204" pitchFamily="34" charset="0"/>
              </a:rPr>
              <a:t>​ - On Ramps Geoscience -</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AP Chemistry</a:t>
            </a:r>
            <a:r>
              <a:rPr lang="en-US" sz="1800" b="0" i="0" dirty="0">
                <a:solidFill>
                  <a:srgbClr val="000000"/>
                </a:solidFill>
                <a:effectLst/>
                <a:latin typeface="Calibri" panose="020F0502020204030204" pitchFamily="34" charset="0"/>
              </a:rPr>
              <a:t>​ -</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Physics C</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 </a:t>
            </a:r>
            <a:r>
              <a:rPr lang="en-US" sz="1800" b="0" i="0" u="none" strike="noStrike" dirty="0">
                <a:solidFill>
                  <a:srgbClr val="000000"/>
                </a:solidFill>
                <a:effectLst/>
                <a:latin typeface="Calibri" panose="020F0502020204030204" pitchFamily="34" charset="0"/>
              </a:rPr>
              <a:t>Physics 2</a:t>
            </a:r>
            <a:r>
              <a:rPr lang="en-US" sz="1800" b="0" i="0" dirty="0">
                <a:solidFill>
                  <a:srgbClr val="000000"/>
                </a:solidFill>
                <a:effectLst/>
                <a:latin typeface="Calibri" panose="020F0502020204030204" pitchFamily="34" charset="0"/>
              </a:rPr>
              <a:t>​ -</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Levels 4 and 5 of Foreign Language</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 </a:t>
            </a:r>
            <a:r>
              <a:rPr lang="en-US" sz="1800" b="0" i="0" u="none" strike="noStrike" dirty="0">
                <a:solidFill>
                  <a:srgbClr val="000000"/>
                </a:solidFill>
                <a:effectLst/>
                <a:latin typeface="Calibri" panose="020F0502020204030204" pitchFamily="34" charset="0"/>
              </a:rPr>
              <a:t>Computer Science courses</a:t>
            </a:r>
            <a:r>
              <a:rPr lang="en-US" sz="1800" b="0" i="0" dirty="0">
                <a:solidFill>
                  <a:srgbClr val="000000"/>
                </a:solidFill>
                <a:effectLst/>
                <a:latin typeface="Calibri" panose="020F0502020204030204" pitchFamily="34" charset="0"/>
              </a:rPr>
              <a:t>​ -</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AP Seminar and AP Research -</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&amp; - </a:t>
            </a:r>
            <a:r>
              <a:rPr lang="en-US" sz="1800" b="0" i="0" u="none" strike="noStrike" dirty="0">
                <a:solidFill>
                  <a:srgbClr val="000000"/>
                </a:solidFill>
                <a:effectLst/>
                <a:latin typeface="Calibri" panose="020F0502020204030204" pitchFamily="34" charset="0"/>
              </a:rPr>
              <a:t>Decathlon (called Multi-variable Calculus</a:t>
            </a:r>
            <a:r>
              <a:rPr lang="en-US" u="none" strike="noStrike" dirty="0">
                <a:solidFill>
                  <a:srgbClr val="000000"/>
                </a:solidFill>
                <a:latin typeface="Calibri" panose="020F0502020204030204" pitchFamily="34" charset="0"/>
              </a:rPr>
              <a:t>)</a:t>
            </a:r>
          </a:p>
          <a:p>
            <a:pPr algn="l" rtl="0" fontAlgn="base"/>
            <a:endParaRPr lang="en-US" sz="1800" dirty="0">
              <a:solidFill>
                <a:srgbClr val="000000"/>
              </a:solidFill>
              <a:latin typeface="Arial" panose="020B0604020202020204" pitchFamily="34" charset="0"/>
            </a:endParaRPr>
          </a:p>
          <a:p>
            <a:pPr fontAlgn="base"/>
            <a:r>
              <a:rPr lang="en-US" sz="1800" b="0" i="0" dirty="0">
                <a:solidFill>
                  <a:srgbClr val="000000"/>
                </a:solidFill>
                <a:effectLst/>
                <a:latin typeface="Calibri" panose="020F0502020204030204" pitchFamily="34" charset="0"/>
              </a:rPr>
              <a:t>​</a:t>
            </a:r>
            <a:r>
              <a:rPr lang="en-US" dirty="0">
                <a:solidFill>
                  <a:srgbClr val="FF0000"/>
                </a:solidFill>
                <a:latin typeface="Calibri" panose="020F0502020204030204" pitchFamily="34" charset="0"/>
              </a:rPr>
              <a:t>C</a:t>
            </a:r>
            <a:r>
              <a:rPr lang="en-US" sz="1800" b="0" i="0" u="none" strike="noStrike" dirty="0">
                <a:solidFill>
                  <a:srgbClr val="FF0000"/>
                </a:solidFill>
                <a:effectLst/>
                <a:latin typeface="Calibri" panose="020F0502020204030204" pitchFamily="34" charset="0"/>
              </a:rPr>
              <a:t>hoosing any of these courses </a:t>
            </a:r>
            <a:r>
              <a:rPr lang="en-US" dirty="0">
                <a:solidFill>
                  <a:srgbClr val="FF0000"/>
                </a:solidFill>
                <a:latin typeface="Calibri" panose="020F0502020204030204" pitchFamily="34" charset="0"/>
              </a:rPr>
              <a:t>is</a:t>
            </a:r>
            <a:r>
              <a:rPr lang="en-US" sz="1800" b="0" i="0" u="none" strike="noStrike" dirty="0">
                <a:solidFill>
                  <a:srgbClr val="FF0000"/>
                </a:solidFill>
                <a:effectLst/>
                <a:latin typeface="Calibri" panose="020F0502020204030204" pitchFamily="34" charset="0"/>
              </a:rPr>
              <a:t> a full year commitment.</a:t>
            </a:r>
            <a:r>
              <a:rPr lang="en-US" sz="1800" b="0" i="0" dirty="0">
                <a:solidFill>
                  <a:srgbClr val="FF0000"/>
                </a:solidFill>
                <a:effectLst/>
                <a:latin typeface="Calibri" panose="020F0502020204030204" pitchFamily="34" charset="0"/>
              </a:rPr>
              <a:t>​</a:t>
            </a:r>
            <a:endParaRPr lang="en-US" b="0" i="0" dirty="0">
              <a:solidFill>
                <a:srgbClr val="FF0000"/>
              </a:solidFill>
              <a:effectLst/>
              <a:latin typeface="Arial" panose="020B0604020202020204" pitchFamily="34" charset="0"/>
            </a:endParaRPr>
          </a:p>
          <a:p>
            <a:pPr algn="l" rtl="0" fontAlgn="base"/>
            <a:endParaRPr lang="en-US" b="0" i="0" dirty="0">
              <a:solidFill>
                <a:srgbClr val="000000"/>
              </a:solidFill>
              <a:effectLst/>
              <a:latin typeface="Segoe UI" panose="020B0502040204020203"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3">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Course Selection Process</a:t>
            </a:r>
            <a:endParaRPr lang="en-US" dirty="0"/>
          </a:p>
        </p:txBody>
      </p:sp>
      <p:sp>
        <p:nvSpPr>
          <p:cNvPr id="3" name="Object 2"/>
          <p:cNvSpPr/>
          <p:nvPr/>
        </p:nvSpPr>
        <p:spPr>
          <a:xfrm>
            <a:off x="647538" y="1783258"/>
            <a:ext cx="5446938" cy="4448253"/>
          </a:xfrm>
          <a:prstGeom prst="rect">
            <a:avLst/>
          </a:prstGeom>
          <a:noFill/>
        </p:spPr>
        <p:txBody>
          <a:bodyPr wrap="square" lIns="0" tIns="0" rIns="0" bIns="0" rtlCol="0" anchor="t"/>
          <a:lstStyle/>
          <a:p>
            <a:pPr marL="242900" indent="-242900" algn="l">
              <a:lnSpc>
                <a:spcPts val="2194"/>
              </a:lnSpc>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Complete course selection form</a:t>
            </a:r>
          </a:p>
          <a:p>
            <a:pPr lvl="1" algn="l">
              <a:lnSpc>
                <a:spcPts val="1640"/>
              </a:lnSpc>
              <a:spcBef>
                <a:spcPts val="361"/>
              </a:spcBef>
              <a:buNone/>
            </a:pPr>
            <a:r>
              <a:rPr lang="en-US" sz="1242" b="1" kern="0" spc="25" dirty="0">
                <a:solidFill>
                  <a:srgbClr val="FFFFFF"/>
                </a:solidFill>
                <a:latin typeface="Source Sans Pro" pitchFamily="34" charset="0"/>
                <a:ea typeface="Source Sans Pro" pitchFamily="34" charset="-122"/>
                <a:cs typeface="Source Sans Pro" pitchFamily="34" charset="-120"/>
              </a:rPr>
              <a:t>Complete the course selection form in its entirety, listing at least 3 alternate courses. Write clearly using your full name along with your student ID number.</a:t>
            </a:r>
          </a:p>
          <a:p>
            <a:pPr marL="242900" indent="-242900" algn="l">
              <a:lnSpc>
                <a:spcPts val="2194"/>
              </a:lnSpc>
              <a:spcBef>
                <a:spcPts val="2084"/>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Use the Universal course selection sheet</a:t>
            </a:r>
          </a:p>
          <a:p>
            <a:pPr lvl="1" algn="l">
              <a:lnSpc>
                <a:spcPts val="1640"/>
              </a:lnSpc>
              <a:spcBef>
                <a:spcPts val="361"/>
              </a:spcBef>
              <a:buNone/>
            </a:pPr>
            <a:r>
              <a:rPr lang="en-US" sz="1242" b="1" kern="0" spc="25" dirty="0">
                <a:solidFill>
                  <a:srgbClr val="FFFFFF"/>
                </a:solidFill>
                <a:latin typeface="Source Sans Pro" pitchFamily="34" charset="0"/>
                <a:ea typeface="Source Sans Pro" pitchFamily="34" charset="-122"/>
                <a:cs typeface="Source Sans Pro" pitchFamily="34" charset="-120"/>
              </a:rPr>
              <a:t>Use the Universal course selection sheet to guide you through the course selection process and make informed choices.</a:t>
            </a:r>
          </a:p>
          <a:p>
            <a:pPr marL="242900" indent="-242900" algn="l">
              <a:lnSpc>
                <a:spcPts val="2194"/>
              </a:lnSpc>
              <a:spcBef>
                <a:spcPts val="1908"/>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Access the FBISD Course Guide in Schoolinks</a:t>
            </a:r>
          </a:p>
          <a:p>
            <a:pPr lvl="1" algn="l">
              <a:lnSpc>
                <a:spcPts val="1640"/>
              </a:lnSpc>
              <a:spcBef>
                <a:spcPts val="596"/>
              </a:spcBef>
              <a:buNone/>
            </a:pPr>
            <a:r>
              <a:rPr lang="en-US" sz="1242" b="1" kern="0" spc="25" dirty="0">
                <a:solidFill>
                  <a:srgbClr val="FFFFFF"/>
                </a:solidFill>
                <a:latin typeface="Source Sans Pro" pitchFamily="34" charset="0"/>
                <a:ea typeface="Source Sans Pro" pitchFamily="34" charset="-122"/>
                <a:cs typeface="Source Sans Pro" pitchFamily="34" charset="-120"/>
              </a:rPr>
              <a:t>The FBISD Course Guide located in Schoolinks, provides information on course prerequisites, descriptions, credit awarded, and how the course is weighted (AAC, AP).</a:t>
            </a:r>
          </a:p>
          <a:p>
            <a:pPr marL="242900" indent="-242900" algn="l">
              <a:lnSpc>
                <a:spcPts val="2194"/>
              </a:lnSpc>
              <a:spcBef>
                <a:spcPts val="1908"/>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Courses will be added to Career Planner in Schoolinks</a:t>
            </a:r>
            <a:r>
              <a:rPr lang="en-US" sz="1242" b="1" kern="0" spc="37" dirty="0">
                <a:solidFill>
                  <a:srgbClr val="FFFFFF">
                    <a:alpha val="50000"/>
                  </a:srgbClr>
                </a:solidFill>
                <a:latin typeface="Source Sans Pro" pitchFamily="34" charset="0"/>
                <a:ea typeface="Source Sans Pro" pitchFamily="34" charset="-122"/>
                <a:cs typeface="Source Sans Pro" pitchFamily="34" charset="-120"/>
              </a:rPr>
              <a:t> </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Course requests will be added to Career Planner in Schoolinks, </a:t>
            </a:r>
            <a:r>
              <a:rPr lang="en-US" sz="1242" b="1" u="sng" kern="0" spc="25" dirty="0">
                <a:solidFill>
                  <a:srgbClr val="FF0000"/>
                </a:solidFill>
                <a:latin typeface="Source Sans Pro" pitchFamily="34" charset="0"/>
                <a:ea typeface="Source Sans Pro" pitchFamily="34" charset="-122"/>
                <a:cs typeface="Source Sans Pro" pitchFamily="34" charset="-120"/>
              </a:rPr>
              <a:t>not Skyward.</a:t>
            </a:r>
            <a:endParaRPr lang="en-US" dirty="0">
              <a:solidFill>
                <a:srgbClr val="FF0000"/>
              </a:solidFill>
            </a:endParaRPr>
          </a:p>
        </p:txBody>
      </p:sp>
      <p:sp>
        <p:nvSpPr>
          <p:cNvPr id="4" name="Object 3"/>
          <p:cNvSpPr/>
          <p:nvPr/>
        </p:nvSpPr>
        <p:spPr>
          <a:xfrm>
            <a:off x="6399200" y="1783258"/>
            <a:ext cx="5446938" cy="3952184"/>
          </a:xfrm>
          <a:prstGeom prst="rect">
            <a:avLst/>
          </a:prstGeom>
          <a:noFill/>
        </p:spPr>
        <p:txBody>
          <a:bodyPr wrap="square" lIns="0" tIns="0" rIns="0" bIns="0" rtlCol="0" anchor="t"/>
          <a:lstStyle/>
          <a:p>
            <a:pPr marL="242900" indent="-242900" algn="l">
              <a:lnSpc>
                <a:spcPts val="2194"/>
              </a:lnSpc>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Return Forms to Counselor</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Course selection forms are to be turned into the counselor suites room 401 and 402 with parent signature.​</a:t>
            </a:r>
          </a:p>
          <a:p>
            <a:pPr marL="242900" indent="-242900" algn="l">
              <a:lnSpc>
                <a:spcPts val="2194"/>
              </a:lnSpc>
              <a:spcBef>
                <a:spcPts val="4612"/>
              </a:spcBef>
              <a:buSzPct val="100000"/>
              <a:buChar char="•"/>
            </a:pPr>
            <a:r>
              <a:rPr lang="en-US" sz="1847" b="1" kern="0" spc="37" dirty="0">
                <a:solidFill>
                  <a:schemeClr val="bg1">
                    <a:alpha val="90000"/>
                  </a:schemeClr>
                </a:solidFill>
                <a:latin typeface="Source Sans Pro" pitchFamily="34" charset="0"/>
                <a:ea typeface="Source Sans Pro" pitchFamily="34" charset="-122"/>
                <a:cs typeface="Source Sans Pro" pitchFamily="34" charset="-120"/>
              </a:rPr>
              <a:t>Schoolinks will be available from January 27 to February 14, 2025</a:t>
            </a: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a:t>
            </a:r>
          </a:p>
          <a:p>
            <a:pPr lvl="1" algn="l">
              <a:lnSpc>
                <a:spcPts val="1640"/>
              </a:lnSpc>
              <a:spcBef>
                <a:spcPts val="714"/>
              </a:spcBef>
              <a:buNone/>
            </a:pPr>
            <a:r>
              <a:rPr lang="en-US" sz="1242" b="1" kern="0" spc="25" dirty="0">
                <a:solidFill>
                  <a:srgbClr val="FFFFFF"/>
                </a:solidFill>
                <a:latin typeface="Source Sans Pro" pitchFamily="34" charset="0"/>
                <a:ea typeface="Source Sans Pro" pitchFamily="34" charset="-122"/>
                <a:cs typeface="Source Sans Pro" pitchFamily="34" charset="-120"/>
              </a:rPr>
              <a:t>What is added in Schoolinks will become your course requests.​ </a:t>
            </a:r>
            <a:r>
              <a:rPr lang="en-US" sz="1242" b="1" kern="0" spc="25" dirty="0">
                <a:solidFill>
                  <a:srgbClr val="FFFFFF">
                    <a:alpha val="50000"/>
                  </a:srgbClr>
                </a:solidFill>
                <a:latin typeface="Source Sans Pro" pitchFamily="34" charset="0"/>
                <a:ea typeface="Source Sans Pro" pitchFamily="34" charset="-122"/>
                <a:cs typeface="Source Sans Pro" pitchFamily="34" charset="-120"/>
              </a:rPr>
              <a:t> </a:t>
            </a:r>
          </a:p>
          <a:p>
            <a:pPr marL="242900" indent="-242900" algn="l">
              <a:lnSpc>
                <a:spcPts val="2194"/>
              </a:lnSpc>
              <a:spcBef>
                <a:spcPts val="4730"/>
              </a:spcBef>
              <a:buSzPct val="100000"/>
              <a:buChar char="•"/>
            </a:pPr>
            <a:r>
              <a:rPr lang="en-US" sz="1847" b="1" kern="0" spc="37" dirty="0">
                <a:solidFill>
                  <a:schemeClr val="bg1">
                    <a:alpha val="90000"/>
                  </a:schemeClr>
                </a:solidFill>
                <a:latin typeface="Source Sans Pro" pitchFamily="34" charset="0"/>
                <a:ea typeface="Source Sans Pro" pitchFamily="34" charset="-122"/>
                <a:cs typeface="Source Sans Pro" pitchFamily="34" charset="-120"/>
              </a:rPr>
              <a:t>Course Verification Window is from </a:t>
            </a:r>
            <a:r>
              <a:rPr lang="en-US" sz="1847" b="1" u="sng" kern="0" spc="37" dirty="0">
                <a:solidFill>
                  <a:srgbClr val="FF0000">
                    <a:alpha val="90000"/>
                  </a:srgbClr>
                </a:solidFill>
                <a:latin typeface="Source Sans Pro" pitchFamily="34" charset="0"/>
                <a:ea typeface="Source Sans Pro" pitchFamily="34" charset="-122"/>
                <a:cs typeface="Source Sans Pro" pitchFamily="34" charset="-120"/>
              </a:rPr>
              <a:t>March 3-7</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Verify your courses in Skyward Family Access when the window opens</a:t>
            </a:r>
            <a:r>
              <a:rPr lang="en-US" sz="1242" b="1" u="sng" kern="0" spc="25" dirty="0">
                <a:solidFill>
                  <a:srgbClr val="FFFFFF"/>
                </a:solidFill>
                <a:latin typeface="Source Sans Pro" pitchFamily="34" charset="0"/>
                <a:ea typeface="Source Sans Pro" pitchFamily="34" charset="-122"/>
                <a:cs typeface="Source Sans Pro" pitchFamily="34" charset="-120"/>
              </a:rPr>
              <a:t> March 3 - 7</a:t>
            </a:r>
            <a:r>
              <a:rPr lang="en-US" sz="1242" b="1" kern="0" spc="25" dirty="0">
                <a:solidFill>
                  <a:srgbClr val="FFFFFF"/>
                </a:solidFill>
                <a:latin typeface="Source Sans Pro" pitchFamily="34" charset="0"/>
                <a:ea typeface="Source Sans Pro" pitchFamily="34" charset="-122"/>
                <a:cs typeface="Source Sans Pro" pitchFamily="34" charset="-120"/>
              </a:rPr>
              <a:t>. This is the only opportunity to make changes to your choices. Like this year, absolutely no schedule will be made after March 7, 2025, unless it is a counselor error.​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3809044" cy="6856285"/>
          </a:xfrm>
          <a:prstGeom prst="rect">
            <a:avLst/>
          </a:prstGeom>
          <a:solidFill>
            <a:srgbClr val="1D3557"/>
          </a:solidFill>
        </p:spPr>
        <p:txBody>
          <a:bodyPr/>
          <a:lstStyle/>
          <a:p>
            <a:pPr algn="l" rtl="0" fontAlgn="base"/>
            <a:endParaRPr lang="en-US" b="0" i="0" dirty="0">
              <a:solidFill>
                <a:srgbClr val="000000"/>
              </a:solidFill>
              <a:effectLst/>
              <a:latin typeface="Arial" panose="020B0604020202020204" pitchFamily="34" charset="0"/>
            </a:endParaRPr>
          </a:p>
        </p:txBody>
      </p:sp>
      <p:sp>
        <p:nvSpPr>
          <p:cNvPr id="3" name="Object 2"/>
          <p:cNvSpPr/>
          <p:nvPr/>
        </p:nvSpPr>
        <p:spPr>
          <a:xfrm>
            <a:off x="3809047" y="0"/>
            <a:ext cx="8379905" cy="6856286"/>
          </a:xfrm>
          <a:prstGeom prst="rect">
            <a:avLst/>
          </a:prstGeom>
          <a:solidFill>
            <a:srgbClr val="FFFFFF"/>
          </a:solidFill>
        </p:spPr>
        <p:txBody>
          <a:bodyPr/>
          <a:lstStyle/>
          <a:p>
            <a:endParaRPr lang="en-US"/>
          </a:p>
        </p:txBody>
      </p:sp>
      <p:pic>
        <p:nvPicPr>
          <p:cNvPr id="4" name="Object 3" descr="Course Selection Sheet.png"/>
          <p:cNvPicPr>
            <a:picLocks noChangeAspect="1"/>
          </p:cNvPicPr>
          <p:nvPr/>
        </p:nvPicPr>
        <p:blipFill>
          <a:blip r:embed="rId3"/>
          <a:srcRect l="-31942" t="-1381" r="-31942" b="-1381"/>
          <a:stretch/>
        </p:blipFill>
        <p:spPr>
          <a:xfrm>
            <a:off x="3809047" y="0"/>
            <a:ext cx="8379905" cy="6856286"/>
          </a:xfrm>
          <a:prstGeom prst="rect">
            <a:avLst/>
          </a:prstGeom>
        </p:spPr>
      </p:pic>
      <p:sp>
        <p:nvSpPr>
          <p:cNvPr id="6" name="TextBox 5">
            <a:extLst>
              <a:ext uri="{FF2B5EF4-FFF2-40B4-BE49-F238E27FC236}">
                <a16:creationId xmlns:a16="http://schemas.microsoft.com/office/drawing/2014/main" id="{ACEC7E3D-8C8B-1999-CF85-F58292164A55}"/>
              </a:ext>
            </a:extLst>
          </p:cNvPr>
          <p:cNvSpPr txBox="1"/>
          <p:nvPr/>
        </p:nvSpPr>
        <p:spPr>
          <a:xfrm>
            <a:off x="538667" y="1601510"/>
            <a:ext cx="2731710" cy="6478697"/>
          </a:xfrm>
          <a:prstGeom prst="rect">
            <a:avLst/>
          </a:prstGeom>
          <a:noFill/>
        </p:spPr>
        <p:txBody>
          <a:bodyPr wrap="square" rtlCol="0">
            <a:spAutoFit/>
          </a:bodyPr>
          <a:lstStyle/>
          <a:p>
            <a:pPr marL="342900" indent="-342900" algn="l">
              <a:lnSpc>
                <a:spcPts val="1782"/>
              </a:lnSpc>
              <a:spcBef>
                <a:spcPts val="617"/>
              </a:spcBef>
              <a:buFont typeface="Arial" panose="020B0604020202020204" pitchFamily="34" charset="0"/>
              <a:buChar char="•"/>
            </a:pPr>
            <a:r>
              <a:rPr lang="en-US" sz="1800" b="1" kern="0" spc="27" dirty="0">
                <a:solidFill>
                  <a:schemeClr val="bg1"/>
                </a:solidFill>
                <a:latin typeface="Source Sans Pro" pitchFamily="34" charset="0"/>
                <a:ea typeface="Source Sans Pro" pitchFamily="34" charset="-122"/>
                <a:cs typeface="Source Sans Pro" pitchFamily="34" charset="-120"/>
              </a:rPr>
              <a:t>Make sure you Select 4 core courses and 3 elective courses</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r>
              <a:rPr lang="en-US" sz="1800" b="1" kern="0" spc="27" dirty="0">
                <a:solidFill>
                  <a:schemeClr val="bg1"/>
                </a:solidFill>
                <a:latin typeface="Source Sans Pro" pitchFamily="34" charset="0"/>
                <a:ea typeface="Source Sans Pro" pitchFamily="34" charset="-122"/>
                <a:cs typeface="Source Sans Pro" pitchFamily="34" charset="-120"/>
              </a:rPr>
              <a:t>Please choose 3 alternate courses to complete your course selection</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r>
              <a:rPr lang="en-US" b="1" kern="0" spc="27" dirty="0">
                <a:solidFill>
                  <a:schemeClr val="bg1"/>
                </a:solidFill>
                <a:latin typeface="Source Sans Pro" pitchFamily="34" charset="0"/>
                <a:ea typeface="Source Sans Pro" pitchFamily="34" charset="-122"/>
                <a:cs typeface="Source Sans Pro" pitchFamily="34" charset="-120"/>
              </a:rPr>
              <a:t>Be sure one of </a:t>
            </a:r>
            <a:r>
              <a:rPr lang="en-US" sz="1800" b="1" kern="0" spc="27" dirty="0">
                <a:solidFill>
                  <a:schemeClr val="bg1"/>
                </a:solidFill>
                <a:latin typeface="Source Sans Pro" pitchFamily="34" charset="0"/>
                <a:ea typeface="Source Sans Pro" pitchFamily="34" charset="-122"/>
                <a:cs typeface="Source Sans Pro" pitchFamily="34" charset="-120"/>
              </a:rPr>
              <a:t>your courses is your endorsement elective</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algn="l">
              <a:lnSpc>
                <a:spcPts val="1782"/>
              </a:lnSpc>
              <a:spcBef>
                <a:spcPts val="617"/>
              </a:spcBef>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Reminders</a:t>
            </a:r>
            <a:endParaRPr lang="en-US" dirty="0"/>
          </a:p>
        </p:txBody>
      </p:sp>
      <p:sp>
        <p:nvSpPr>
          <p:cNvPr id="3" name="Object 2"/>
          <p:cNvSpPr/>
          <p:nvPr/>
        </p:nvSpPr>
        <p:spPr>
          <a:xfrm>
            <a:off x="1095101" y="1795014"/>
            <a:ext cx="714196" cy="714196"/>
          </a:xfrm>
          <a:prstGeom prst="rect">
            <a:avLst/>
          </a:prstGeom>
          <a:solidFill>
            <a:srgbClr val="466AAD"/>
          </a:solidFill>
        </p:spPr>
        <p:txBody>
          <a:bodyPr/>
          <a:lstStyle/>
          <a:p>
            <a:endParaRPr lang="en-US"/>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807" y="2047492"/>
            <a:ext cx="342814" cy="219020"/>
          </a:xfrm>
          <a:prstGeom prst="rect">
            <a:avLst/>
          </a:prstGeom>
        </p:spPr>
      </p:pic>
      <p:sp>
        <p:nvSpPr>
          <p:cNvPr id="5" name="Object 4"/>
          <p:cNvSpPr/>
          <p:nvPr/>
        </p:nvSpPr>
        <p:spPr>
          <a:xfrm>
            <a:off x="1999750" y="1738771"/>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Schoology Course Access</a:t>
            </a:r>
            <a:endParaRPr lang="en-US" dirty="0"/>
          </a:p>
        </p:txBody>
      </p:sp>
      <p:sp>
        <p:nvSpPr>
          <p:cNvPr id="6" name="Object 5"/>
          <p:cNvSpPr/>
          <p:nvPr/>
        </p:nvSpPr>
        <p:spPr>
          <a:xfrm>
            <a:off x="1999750" y="2062837"/>
            <a:ext cx="4242327" cy="678487"/>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This PowerPoint will be available in the EHS Counselor &amp; CCR Schoology Course with access code 7NPB-W4H5-RVN29.</a:t>
            </a:r>
            <a:endParaRPr lang="en-US" dirty="0"/>
          </a:p>
        </p:txBody>
      </p:sp>
      <p:sp>
        <p:nvSpPr>
          <p:cNvPr id="7" name="Object 6"/>
          <p:cNvSpPr/>
          <p:nvPr/>
        </p:nvSpPr>
        <p:spPr>
          <a:xfrm>
            <a:off x="1095101" y="3166271"/>
            <a:ext cx="714196" cy="714196"/>
          </a:xfrm>
          <a:prstGeom prst="rect">
            <a:avLst/>
          </a:prstGeom>
          <a:solidFill>
            <a:srgbClr val="466AAD"/>
          </a:solidFill>
        </p:spPr>
        <p:txBody>
          <a:bodyPr/>
          <a:lstStyle/>
          <a:p>
            <a:endParaRPr lang="en-US"/>
          </a:p>
        </p:txBody>
      </p:sp>
      <p:pic>
        <p:nvPicPr>
          <p:cNvPr id="8" name="Object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1935" y="3321474"/>
            <a:ext cx="428518" cy="428518"/>
          </a:xfrm>
          <a:prstGeom prst="rect">
            <a:avLst/>
          </a:prstGeom>
        </p:spPr>
      </p:pic>
      <p:sp>
        <p:nvSpPr>
          <p:cNvPr id="9" name="Object 8"/>
          <p:cNvSpPr/>
          <p:nvPr/>
        </p:nvSpPr>
        <p:spPr>
          <a:xfrm>
            <a:off x="1999750" y="3110028"/>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Course Selection</a:t>
            </a:r>
            <a:endParaRPr lang="en-US" dirty="0"/>
          </a:p>
        </p:txBody>
      </p:sp>
      <p:sp>
        <p:nvSpPr>
          <p:cNvPr id="10" name="Object 9"/>
          <p:cNvSpPr/>
          <p:nvPr/>
        </p:nvSpPr>
        <p:spPr>
          <a:xfrm>
            <a:off x="1999750" y="3434094"/>
            <a:ext cx="4242327" cy="678487"/>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Select 4 core courses, 3 elective courses, and 3 alternate courses to complete your course selection</a:t>
            </a:r>
            <a:endParaRPr lang="en-US" dirty="0"/>
          </a:p>
        </p:txBody>
      </p:sp>
      <p:sp>
        <p:nvSpPr>
          <p:cNvPr id="11" name="Object 10"/>
          <p:cNvSpPr/>
          <p:nvPr/>
        </p:nvSpPr>
        <p:spPr>
          <a:xfrm>
            <a:off x="1095101" y="4537528"/>
            <a:ext cx="714196" cy="714196"/>
          </a:xfrm>
          <a:prstGeom prst="rect">
            <a:avLst/>
          </a:prstGeom>
          <a:solidFill>
            <a:srgbClr val="466AAD"/>
          </a:solidFill>
        </p:spPr>
        <p:txBody>
          <a:bodyPr/>
          <a:lstStyle/>
          <a:p>
            <a:endParaRPr lang="en-US"/>
          </a:p>
        </p:txBody>
      </p:sp>
      <p:pic>
        <p:nvPicPr>
          <p:cNvPr id="12" name="Object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1545" y="4743974"/>
            <a:ext cx="304724" cy="304724"/>
          </a:xfrm>
          <a:prstGeom prst="rect">
            <a:avLst/>
          </a:prstGeom>
        </p:spPr>
      </p:pic>
      <p:sp>
        <p:nvSpPr>
          <p:cNvPr id="13" name="Object 12"/>
          <p:cNvSpPr/>
          <p:nvPr/>
        </p:nvSpPr>
        <p:spPr>
          <a:xfrm>
            <a:off x="1999750" y="4500330"/>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Parent Signature Required</a:t>
            </a:r>
            <a:endParaRPr lang="en-US" dirty="0"/>
          </a:p>
        </p:txBody>
      </p:sp>
      <p:sp>
        <p:nvSpPr>
          <p:cNvPr id="14" name="Object 13"/>
          <p:cNvSpPr/>
          <p:nvPr/>
        </p:nvSpPr>
        <p:spPr>
          <a:xfrm>
            <a:off x="1999750" y="4824397"/>
            <a:ext cx="4242327" cy="452324"/>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Parent signature is required on the course selection form.</a:t>
            </a:r>
            <a:endParaRPr lang="en-US" dirty="0"/>
          </a:p>
        </p:txBody>
      </p:sp>
      <p:sp>
        <p:nvSpPr>
          <p:cNvPr id="15" name="Object 14"/>
          <p:cNvSpPr/>
          <p:nvPr/>
        </p:nvSpPr>
        <p:spPr>
          <a:xfrm>
            <a:off x="6332541" y="1795014"/>
            <a:ext cx="714196" cy="714196"/>
          </a:xfrm>
          <a:prstGeom prst="rect">
            <a:avLst/>
          </a:prstGeom>
          <a:solidFill>
            <a:srgbClr val="466AAD"/>
          </a:solidFill>
        </p:spPr>
        <p:txBody>
          <a:bodyPr/>
          <a:lstStyle/>
          <a:p>
            <a:endParaRPr lang="en-US"/>
          </a:p>
        </p:txBody>
      </p:sp>
      <p:pic>
        <p:nvPicPr>
          <p:cNvPr id="16" name="Object 1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3274" y="1960121"/>
            <a:ext cx="304724" cy="380905"/>
          </a:xfrm>
          <a:prstGeom prst="rect">
            <a:avLst/>
          </a:prstGeom>
        </p:spPr>
      </p:pic>
      <p:sp>
        <p:nvSpPr>
          <p:cNvPr id="17" name="Object 16"/>
          <p:cNvSpPr/>
          <p:nvPr/>
        </p:nvSpPr>
        <p:spPr>
          <a:xfrm>
            <a:off x="7237190" y="1738771"/>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Turn in Form Immediately</a:t>
            </a:r>
            <a:endParaRPr lang="en-US" dirty="0"/>
          </a:p>
        </p:txBody>
      </p:sp>
      <p:sp>
        <p:nvSpPr>
          <p:cNvPr id="18" name="Object 17"/>
          <p:cNvSpPr/>
          <p:nvPr/>
        </p:nvSpPr>
        <p:spPr>
          <a:xfrm>
            <a:off x="7237190" y="2062837"/>
            <a:ext cx="4242327" cy="904649"/>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Turn in your course selection form as soon as possible in rooms 401 and 402! If you do not turn in a form and there is nothing in Schoolinks, your counselor will add courses for you!​  </a:t>
            </a:r>
            <a:endParaRPr lang="en-US" dirty="0"/>
          </a:p>
        </p:txBody>
      </p:sp>
      <p:sp>
        <p:nvSpPr>
          <p:cNvPr id="19" name="Object 18"/>
          <p:cNvSpPr/>
          <p:nvPr/>
        </p:nvSpPr>
        <p:spPr>
          <a:xfrm>
            <a:off x="6332541" y="3394814"/>
            <a:ext cx="714196" cy="714196"/>
          </a:xfrm>
          <a:prstGeom prst="rect">
            <a:avLst/>
          </a:prstGeom>
          <a:solidFill>
            <a:srgbClr val="466AAD"/>
          </a:solidFill>
        </p:spPr>
        <p:txBody>
          <a:bodyPr/>
          <a:lstStyle/>
          <a:p>
            <a:endParaRPr lang="en-US"/>
          </a:p>
        </p:txBody>
      </p:sp>
      <p:pic>
        <p:nvPicPr>
          <p:cNvPr id="20" name="Object 1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47355" y="3634739"/>
            <a:ext cx="295201" cy="247588"/>
          </a:xfrm>
          <a:prstGeom prst="rect">
            <a:avLst/>
          </a:prstGeom>
        </p:spPr>
      </p:pic>
      <p:sp>
        <p:nvSpPr>
          <p:cNvPr id="21" name="Object 20"/>
          <p:cNvSpPr/>
          <p:nvPr/>
        </p:nvSpPr>
        <p:spPr>
          <a:xfrm>
            <a:off x="7237190" y="3357616"/>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Be sure you have your Pathway course  </a:t>
            </a:r>
            <a:endParaRPr lang="en-US" dirty="0"/>
          </a:p>
        </p:txBody>
      </p:sp>
      <p:sp>
        <p:nvSpPr>
          <p:cNvPr id="22" name="Object 21"/>
          <p:cNvSpPr/>
          <p:nvPr/>
        </p:nvSpPr>
        <p:spPr>
          <a:xfrm>
            <a:off x="7237190" y="3681682"/>
            <a:ext cx="4242327" cy="452324"/>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we will be checking these and adding any missing courses.</a:t>
            </a:r>
            <a:r>
              <a:rPr lang="en-US" sz="1350" kern="0" spc="27" dirty="0">
                <a:solidFill>
                  <a:srgbClr val="000000">
                    <a:alpha val="80000"/>
                  </a:srgbClr>
                </a:solidFill>
                <a:latin typeface="Source Sans Pro" pitchFamily="34" charset="0"/>
                <a:ea typeface="Source Sans Pro" pitchFamily="34" charset="-122"/>
                <a:cs typeface="Source Sans Pro" pitchFamily="34" charset="-120"/>
              </a:rPr>
              <a:t>​  </a:t>
            </a:r>
            <a:endParaRPr lang="en-US" dirty="0"/>
          </a:p>
        </p:txBody>
      </p:sp>
      <p:sp>
        <p:nvSpPr>
          <p:cNvPr id="23" name="Object 22"/>
          <p:cNvSpPr/>
          <p:nvPr/>
        </p:nvSpPr>
        <p:spPr>
          <a:xfrm>
            <a:off x="6332541" y="4585141"/>
            <a:ext cx="714196" cy="714196"/>
          </a:xfrm>
          <a:prstGeom prst="rect">
            <a:avLst/>
          </a:prstGeom>
          <a:solidFill>
            <a:srgbClr val="466AAD"/>
          </a:solidFill>
        </p:spPr>
        <p:txBody>
          <a:bodyPr/>
          <a:lstStyle/>
          <a:p>
            <a:endParaRPr lang="en-US"/>
          </a:p>
        </p:txBody>
      </p:sp>
      <p:pic>
        <p:nvPicPr>
          <p:cNvPr id="24" name="Object 2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55724" y="4839712"/>
            <a:ext cx="266633" cy="228543"/>
          </a:xfrm>
          <a:prstGeom prst="rect">
            <a:avLst/>
          </a:prstGeom>
        </p:spPr>
      </p:pic>
      <p:sp>
        <p:nvSpPr>
          <p:cNvPr id="25" name="Object 24"/>
          <p:cNvSpPr/>
          <p:nvPr/>
        </p:nvSpPr>
        <p:spPr>
          <a:xfrm>
            <a:off x="7237190" y="4547943"/>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Courses Selection Deadlines</a:t>
            </a:r>
            <a:endParaRPr lang="en-US" dirty="0"/>
          </a:p>
        </p:txBody>
      </p:sp>
      <p:sp>
        <p:nvSpPr>
          <p:cNvPr id="26" name="Object 25"/>
          <p:cNvSpPr/>
          <p:nvPr/>
        </p:nvSpPr>
        <p:spPr>
          <a:xfrm>
            <a:off x="7237190" y="4872010"/>
            <a:ext cx="4242327" cy="452324"/>
          </a:xfrm>
          <a:prstGeom prst="rect">
            <a:avLst/>
          </a:prstGeom>
          <a:noFill/>
        </p:spPr>
        <p:txBody>
          <a:bodyPr wrap="square" lIns="0" tIns="0" rIns="0" bIns="0" rtlCol="0" anchor="t"/>
          <a:lstStyle/>
          <a:p>
            <a:pPr>
              <a:lnSpc>
                <a:spcPts val="1782"/>
              </a:lnSpc>
              <a:spcBef>
                <a:spcPts val="617"/>
              </a:spcBef>
            </a:pPr>
            <a:r>
              <a:rPr lang="en-US" sz="1350" b="1" kern="0" spc="27" dirty="0">
                <a:latin typeface="Source Sans Pro" pitchFamily="34" charset="0"/>
                <a:ea typeface="Source Sans Pro" pitchFamily="34" charset="-122"/>
                <a:cs typeface="Source Sans Pro" pitchFamily="34" charset="-120"/>
              </a:rPr>
              <a:t>All courses must be added to Schoolinks no later than </a:t>
            </a:r>
            <a:r>
              <a:rPr lang="en-US" sz="1350" b="1" u="sng" kern="0" spc="27" dirty="0">
                <a:latin typeface="Source Sans Pro" pitchFamily="34" charset="0"/>
                <a:ea typeface="Source Sans Pro" pitchFamily="34" charset="-122"/>
                <a:cs typeface="Source Sans Pro" pitchFamily="34" charset="-120"/>
              </a:rPr>
              <a:t>February 14, 2025</a:t>
            </a:r>
            <a:r>
              <a:rPr lang="en-US" sz="1350" b="1" kern="0" spc="27" dirty="0">
                <a:latin typeface="Source Sans Pro" pitchFamily="34" charset="0"/>
                <a:ea typeface="Source Sans Pro" pitchFamily="34" charset="-122"/>
                <a:cs typeface="Source Sans Pro" pitchFamily="34" charset="-120"/>
              </a:rPr>
              <a:t>.​</a:t>
            </a:r>
            <a:r>
              <a:rPr lang="en-US" sz="1350" b="1" kern="0" spc="37" dirty="0">
                <a:latin typeface="Source Sans Pro" pitchFamily="34" charset="0"/>
                <a:ea typeface="Source Sans Pro" pitchFamily="34" charset="-122"/>
                <a:cs typeface="Source Sans Pro" pitchFamily="34" charset="-120"/>
              </a:rPr>
              <a:t>Course Verification Window is from </a:t>
            </a:r>
            <a:r>
              <a:rPr lang="en-US" sz="1350" b="1" u="sng" kern="0" spc="37" dirty="0">
                <a:latin typeface="Source Sans Pro" pitchFamily="34" charset="0"/>
                <a:ea typeface="Source Sans Pro" pitchFamily="34" charset="-122"/>
                <a:cs typeface="Source Sans Pro" pitchFamily="34" charset="-120"/>
              </a:rPr>
              <a:t>March 3-7.</a:t>
            </a:r>
          </a:p>
          <a:p>
            <a:pPr algn="l">
              <a:lnSpc>
                <a:spcPts val="1782"/>
              </a:lnSpc>
              <a:spcBef>
                <a:spcPts val="617"/>
              </a:spcBef>
              <a:buNone/>
            </a:pPr>
            <a:endParaRPr lang="en-US" dirty="0"/>
          </a:p>
        </p:txBody>
      </p:sp>
      <p:sp>
        <p:nvSpPr>
          <p:cNvPr id="27" name="Object 26"/>
          <p:cNvSpPr/>
          <p:nvPr/>
        </p:nvSpPr>
        <p:spPr>
          <a:xfrm>
            <a:off x="0" y="5913546"/>
            <a:ext cx="12188952" cy="942739"/>
          </a:xfrm>
          <a:prstGeom prst="rect">
            <a:avLst/>
          </a:prstGeom>
          <a:solidFill>
            <a:srgbClr val="466AAD"/>
          </a:solidFill>
        </p:spPr>
        <p:txBody>
          <a:bodyPr/>
          <a:lstStyle/>
          <a:p>
            <a:endParaRPr lang="en-US" dirty="0">
              <a:highlight>
                <a:srgbClr val="000080"/>
              </a:highlight>
            </a:endParaRPr>
          </a:p>
        </p:txBody>
      </p:sp>
      <p:sp>
        <p:nvSpPr>
          <p:cNvPr id="28" name="Object 27"/>
          <p:cNvSpPr/>
          <p:nvPr/>
        </p:nvSpPr>
        <p:spPr>
          <a:xfrm>
            <a:off x="2333994" y="6224073"/>
            <a:ext cx="7520964" cy="305319"/>
          </a:xfrm>
          <a:prstGeom prst="rect">
            <a:avLst/>
          </a:prstGeom>
          <a:noFill/>
        </p:spPr>
        <p:txBody>
          <a:bodyPr wrap="square" lIns="0" tIns="0" rIns="0" bIns="0" rtlCol="0" anchor="ctr"/>
          <a:lstStyle/>
          <a:p>
            <a:pPr algn="ctr">
              <a:lnSpc>
                <a:spcPts val="2406"/>
              </a:lnSpc>
              <a:buNone/>
            </a:pPr>
            <a:r>
              <a:rPr lang="en-US" sz="2025" u="sng" kern="0" spc="41" dirty="0">
                <a:solidFill>
                  <a:srgbClr val="000000"/>
                </a:solidFill>
                <a:latin typeface="Source Sans Pro" pitchFamily="34" charset="0"/>
                <a:ea typeface="Source Sans Pro" pitchFamily="34" charset="-122"/>
                <a:cs typeface="Source Sans Pro" pitchFamily="34" charset="-120"/>
              </a:rPr>
              <a:t>ABSOLUTLEY NO SCHEDULE CHANGES AFTER MARCH 7, 2025!​</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Graduation requirements</a:t>
            </a:r>
            <a:endParaRPr lang="en-US" dirty="0"/>
          </a:p>
        </p:txBody>
      </p:sp>
      <p:sp>
        <p:nvSpPr>
          <p:cNvPr id="4" name="Object 3"/>
          <p:cNvSpPr/>
          <p:nvPr/>
        </p:nvSpPr>
        <p:spPr>
          <a:xfrm>
            <a:off x="0" y="1371257"/>
            <a:ext cx="12188952" cy="5485028"/>
          </a:xfrm>
          <a:prstGeom prst="rect">
            <a:avLst/>
          </a:prstGeom>
          <a:solidFill>
            <a:srgbClr val="F3F7F1"/>
          </a:solidFill>
        </p:spPr>
        <p:txBody>
          <a:bodyPr/>
          <a:lstStyle/>
          <a:p>
            <a:endParaRPr lang="en-US"/>
          </a:p>
        </p:txBody>
      </p:sp>
      <p:pic>
        <p:nvPicPr>
          <p:cNvPr id="7" name="Picture 6" descr="A close-up of a paper">
            <a:extLst>
              <a:ext uri="{FF2B5EF4-FFF2-40B4-BE49-F238E27FC236}">
                <a16:creationId xmlns:a16="http://schemas.microsoft.com/office/drawing/2014/main" id="{3B9EEBC6-8040-49D1-C697-843216053BD3}"/>
              </a:ext>
            </a:extLst>
          </p:cNvPr>
          <p:cNvPicPr>
            <a:picLocks noChangeAspect="1"/>
          </p:cNvPicPr>
          <p:nvPr/>
        </p:nvPicPr>
        <p:blipFill>
          <a:blip r:embed="rId3"/>
          <a:stretch>
            <a:fillRect/>
          </a:stretch>
        </p:blipFill>
        <p:spPr>
          <a:xfrm>
            <a:off x="0" y="1371256"/>
            <a:ext cx="12192000" cy="548674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5056511" cy="5904024"/>
          </a:xfrm>
          <a:prstGeom prst="rect">
            <a:avLst/>
          </a:prstGeom>
          <a:solidFill>
            <a:srgbClr val="466AAD"/>
          </a:solidFill>
        </p:spPr>
        <p:txBody>
          <a:bodyPr/>
          <a:lstStyle/>
          <a:p>
            <a:endParaRPr lang="en-US"/>
          </a:p>
        </p:txBody>
      </p:sp>
      <p:pic>
        <p:nvPicPr>
          <p:cNvPr id="3" name="Object 2" descr="hes6nUC1MVc"/>
          <p:cNvPicPr>
            <a:picLocks noChangeAspect="1"/>
          </p:cNvPicPr>
          <p:nvPr/>
        </p:nvPicPr>
        <p:blipFill>
          <a:blip r:embed="rId3"/>
          <a:srcRect l="21528" r="21528"/>
          <a:stretch/>
        </p:blipFill>
        <p:spPr>
          <a:xfrm>
            <a:off x="476131" y="476131"/>
            <a:ext cx="5056511" cy="5904024"/>
          </a:xfrm>
          <a:prstGeom prst="rect">
            <a:avLst/>
          </a:prstGeom>
        </p:spPr>
      </p:pic>
      <p:sp>
        <p:nvSpPr>
          <p:cNvPr id="4" name="Object 3"/>
          <p:cNvSpPr/>
          <p:nvPr/>
        </p:nvSpPr>
        <p:spPr>
          <a:xfrm>
            <a:off x="5723570" y="422417"/>
            <a:ext cx="6274453" cy="514519"/>
          </a:xfrm>
          <a:prstGeom prst="rect">
            <a:avLst/>
          </a:prstGeom>
          <a:noFill/>
        </p:spPr>
        <p:txBody>
          <a:bodyPr wrap="square" lIns="0" tIns="0" rIns="0" bIns="0" rtlCol="0" anchor="ctr"/>
          <a:lstStyle/>
          <a:p>
            <a:pPr algn="ctr">
              <a:lnSpc>
                <a:spcPts val="4052"/>
              </a:lnSpc>
              <a:buNone/>
            </a:pPr>
            <a:r>
              <a:rPr lang="en-US" sz="4453" b="1" kern="0" spc="44" dirty="0">
                <a:solidFill>
                  <a:srgbClr val="000000"/>
                </a:solidFill>
                <a:latin typeface="Bebas Neue" pitchFamily="34" charset="0"/>
                <a:ea typeface="Bebas Neue" pitchFamily="34" charset="-122"/>
                <a:cs typeface="Bebas Neue" pitchFamily="34" charset="-120"/>
              </a:rPr>
              <a:t>Class Rank Policy</a:t>
            </a:r>
            <a:endParaRPr lang="en-US" dirty="0"/>
          </a:p>
        </p:txBody>
      </p:sp>
      <p:sp>
        <p:nvSpPr>
          <p:cNvPr id="5" name="Object 4"/>
          <p:cNvSpPr/>
          <p:nvPr/>
        </p:nvSpPr>
        <p:spPr>
          <a:xfrm>
            <a:off x="6008772" y="1284363"/>
            <a:ext cx="6274453" cy="5147868"/>
          </a:xfrm>
          <a:prstGeom prst="rect">
            <a:avLst/>
          </a:prstGeom>
          <a:noFill/>
        </p:spPr>
        <p:txBody>
          <a:bodyPr wrap="square" lIns="0" tIns="0" rIns="0" bIns="0" rtlCol="0" anchor="ctr"/>
          <a:lstStyle/>
          <a:p>
            <a:pPr marL="242900" indent="-242900" algn="l">
              <a:lnSpc>
                <a:spcPts val="2285"/>
              </a:lnSpc>
              <a:spcBef>
                <a:spcPts val="2682"/>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Class rank will be calculated for ALL students, but it will not be on the transcripts. A rank letter will be uploaded into your Skyward Portfolios, along with your transcripts.​</a:t>
            </a:r>
          </a:p>
          <a:p>
            <a:pPr marL="242900" indent="-242900" algn="l">
              <a:lnSpc>
                <a:spcPts val="2285"/>
              </a:lnSpc>
              <a:spcBef>
                <a:spcPts val="151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Senior year, students will choose to send their rank to colleges or not. The rank letter can be shared with colleges if students choose to share their rank.​  </a:t>
            </a:r>
          </a:p>
          <a:p>
            <a:pPr marL="242900" indent="-242900" algn="l">
              <a:lnSpc>
                <a:spcPts val="2285"/>
              </a:lnSpc>
              <a:spcBef>
                <a:spcPts val="1169"/>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Academy students and Intradistrict transfer students will be ranked among students at the campus they attend.​  </a:t>
            </a:r>
          </a:p>
          <a:p>
            <a:pPr marL="242900" indent="-242900" algn="l">
              <a:lnSpc>
                <a:spcPts val="2285"/>
              </a:lnSpc>
              <a:spcBef>
                <a:spcPts val="179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GPA will continue to be calculated for all students and will be on the transcripts.​  </a:t>
            </a:r>
          </a:p>
          <a:p>
            <a:pPr marL="242900" indent="-242900" algn="l">
              <a:lnSpc>
                <a:spcPts val="2285"/>
              </a:lnSpc>
              <a:spcBef>
                <a:spcPts val="165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More information is located in the HS Course Guide in Schoolinks.​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What does it mean to be college ready?</a:t>
            </a:r>
            <a:endParaRPr lang="en-US" dirty="0"/>
          </a:p>
        </p:txBody>
      </p:sp>
      <p:pic>
        <p:nvPicPr>
          <p:cNvPr id="4" name="Picture 2" descr="Image preview">
            <a:extLst>
              <a:ext uri="{FF2B5EF4-FFF2-40B4-BE49-F238E27FC236}">
                <a16:creationId xmlns:a16="http://schemas.microsoft.com/office/drawing/2014/main" id="{45F3C396-A76F-10F0-EA5C-35C97CC4D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205" y="1452738"/>
            <a:ext cx="7034542" cy="54867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8878"/>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Should I take AAC, AP, or DC?</a:t>
            </a:r>
            <a:endParaRPr lang="en-US" dirty="0"/>
          </a:p>
        </p:txBody>
      </p:sp>
      <p:sp>
        <p:nvSpPr>
          <p:cNvPr id="4" name="Object 3"/>
          <p:cNvSpPr/>
          <p:nvPr/>
        </p:nvSpPr>
        <p:spPr>
          <a:xfrm>
            <a:off x="0" y="1371257"/>
            <a:ext cx="12188952" cy="5485028"/>
          </a:xfrm>
          <a:prstGeom prst="rect">
            <a:avLst/>
          </a:prstGeom>
          <a:solidFill>
            <a:srgbClr val="FFFFFF"/>
          </a:solidFill>
        </p:spPr>
        <p:txBody>
          <a:bodyPr/>
          <a:lstStyle/>
          <a:p>
            <a:endParaRPr lang="en-US"/>
          </a:p>
        </p:txBody>
      </p:sp>
      <p:pic>
        <p:nvPicPr>
          <p:cNvPr id="7" name="Picture 6" descr="A white cloud with black background&#10;&#10;Description automatically generated">
            <a:extLst>
              <a:ext uri="{FF2B5EF4-FFF2-40B4-BE49-F238E27FC236}">
                <a16:creationId xmlns:a16="http://schemas.microsoft.com/office/drawing/2014/main" id="{6D3A3FC6-0559-8F01-C59E-9454F2511D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388426">
            <a:off x="9232250" y="57790"/>
            <a:ext cx="1407779" cy="1196612"/>
          </a:xfrm>
          <a:prstGeom prst="rect">
            <a:avLst/>
          </a:prstGeom>
        </p:spPr>
      </p:pic>
      <p:pic>
        <p:nvPicPr>
          <p:cNvPr id="6" name="Picture 5" descr="A close-up of a note">
            <a:extLst>
              <a:ext uri="{FF2B5EF4-FFF2-40B4-BE49-F238E27FC236}">
                <a16:creationId xmlns:a16="http://schemas.microsoft.com/office/drawing/2014/main" id="{445BA4B7-F5BC-989C-D465-4561BA0AFBD0}"/>
              </a:ext>
            </a:extLst>
          </p:cNvPr>
          <p:cNvPicPr>
            <a:picLocks noChangeAspect="1"/>
          </p:cNvPicPr>
          <p:nvPr/>
        </p:nvPicPr>
        <p:blipFill>
          <a:blip r:embed="rId5"/>
          <a:stretch>
            <a:fillRect/>
          </a:stretch>
        </p:blipFill>
        <p:spPr>
          <a:xfrm>
            <a:off x="0" y="1328235"/>
            <a:ext cx="12192000" cy="55280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Summer Courses</a:t>
            </a:r>
            <a:endParaRPr lang="en-US" dirty="0"/>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3" y="4009023"/>
            <a:ext cx="12217520" cy="28568"/>
          </a:xfrm>
          <a:prstGeom prst="rect">
            <a:avLst/>
          </a:prstGeom>
        </p:spPr>
      </p:pic>
      <p:pic>
        <p:nvPicPr>
          <p:cNvPr id="4" name="Object 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2895" y="2326661"/>
            <a:ext cx="19045" cy="1704549"/>
          </a:xfrm>
          <a:prstGeom prst="rect">
            <a:avLst/>
          </a:prstGeom>
        </p:spPr>
      </p:pic>
      <p:pic>
        <p:nvPicPr>
          <p:cNvPr id="5" name="Object 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282" y="3961409"/>
            <a:ext cx="114271" cy="123794"/>
          </a:xfrm>
          <a:prstGeom prst="rect">
            <a:avLst/>
          </a:prstGeom>
        </p:spPr>
      </p:pic>
      <p:pic>
        <p:nvPicPr>
          <p:cNvPr id="6" name="Object 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5312" y="4009023"/>
            <a:ext cx="19045" cy="295201"/>
          </a:xfrm>
          <a:prstGeom prst="rect">
            <a:avLst/>
          </a:prstGeom>
        </p:spPr>
      </p:pic>
      <p:pic>
        <p:nvPicPr>
          <p:cNvPr id="7" name="Object 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07699" y="3961409"/>
            <a:ext cx="114271" cy="123794"/>
          </a:xfrm>
          <a:prstGeom prst="rect">
            <a:avLst/>
          </a:prstGeom>
        </p:spPr>
      </p:pic>
      <p:pic>
        <p:nvPicPr>
          <p:cNvPr id="8" name="Object 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87825" y="2894876"/>
            <a:ext cx="19045" cy="1133192"/>
          </a:xfrm>
          <a:prstGeom prst="rect">
            <a:avLst/>
          </a:prstGeom>
        </p:spPr>
      </p:pic>
      <p:pic>
        <p:nvPicPr>
          <p:cNvPr id="9" name="Object 8"/>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40211" y="3961409"/>
            <a:ext cx="123794" cy="123794"/>
          </a:xfrm>
          <a:prstGeom prst="rect">
            <a:avLst/>
          </a:prstGeom>
        </p:spPr>
      </p:pic>
      <p:pic>
        <p:nvPicPr>
          <p:cNvPr id="10" name="Object 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20242" y="4009023"/>
            <a:ext cx="19045" cy="514221"/>
          </a:xfrm>
          <a:prstGeom prst="rect">
            <a:avLst/>
          </a:prstGeom>
        </p:spPr>
      </p:pic>
      <p:pic>
        <p:nvPicPr>
          <p:cNvPr id="11" name="Object 10"/>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72629" y="3961409"/>
            <a:ext cx="123794" cy="123794"/>
          </a:xfrm>
          <a:prstGeom prst="rect">
            <a:avLst/>
          </a:prstGeom>
        </p:spPr>
      </p:pic>
      <p:pic>
        <p:nvPicPr>
          <p:cNvPr id="12" name="Object 11"/>
          <p:cNvPicPr>
            <a:picLocks noChangeAspect="1"/>
          </p:cNvPicPr>
          <p:nvPr/>
        </p:nvPicPr>
        <p:blipFill>
          <a:blip r:embed="rId13">
            <a:extLst>
              <a:ext uri="{96DAC541-7B7A-43D3-8B79-37D633B846F1}">
                <asvg:svgBlip xmlns:asvg="http://schemas.microsoft.com/office/drawing/2016/SVG/main" r:embed="rId21"/>
              </a:ext>
            </a:extLst>
          </a:blip>
          <a:stretch>
            <a:fillRect/>
          </a:stretch>
        </p:blipFill>
        <p:spPr>
          <a:xfrm>
            <a:off x="6152659" y="2894876"/>
            <a:ext cx="19045" cy="1133192"/>
          </a:xfrm>
          <a:prstGeom prst="rect">
            <a:avLst/>
          </a:prstGeom>
        </p:spPr>
      </p:pic>
      <p:pic>
        <p:nvPicPr>
          <p:cNvPr id="13" name="Object 12"/>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105046" y="3961409"/>
            <a:ext cx="123794" cy="123794"/>
          </a:xfrm>
          <a:prstGeom prst="rect">
            <a:avLst/>
          </a:prstGeom>
        </p:spPr>
      </p:pic>
      <p:pic>
        <p:nvPicPr>
          <p:cNvPr id="14" name="Object 13"/>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385077" y="4009023"/>
            <a:ext cx="19045" cy="961784"/>
          </a:xfrm>
          <a:prstGeom prst="rect">
            <a:avLst/>
          </a:prstGeom>
        </p:spPr>
      </p:pic>
      <p:pic>
        <p:nvPicPr>
          <p:cNvPr id="15" name="Object 14"/>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337465" y="3961409"/>
            <a:ext cx="114271" cy="123794"/>
          </a:xfrm>
          <a:prstGeom prst="rect">
            <a:avLst/>
          </a:prstGeom>
        </p:spPr>
      </p:pic>
      <p:pic>
        <p:nvPicPr>
          <p:cNvPr id="16" name="Object 15"/>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617589" y="1714071"/>
            <a:ext cx="19045" cy="2323519"/>
          </a:xfrm>
          <a:prstGeom prst="rect">
            <a:avLst/>
          </a:prstGeom>
        </p:spPr>
      </p:pic>
      <p:pic>
        <p:nvPicPr>
          <p:cNvPr id="17" name="Object 16"/>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569976" y="3961409"/>
            <a:ext cx="123794" cy="123794"/>
          </a:xfrm>
          <a:prstGeom prst="rect">
            <a:avLst/>
          </a:prstGeom>
        </p:spPr>
      </p:pic>
      <p:pic>
        <p:nvPicPr>
          <p:cNvPr id="18" name="Object 17"/>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850007" y="4009023"/>
            <a:ext cx="19045" cy="495176"/>
          </a:xfrm>
          <a:prstGeom prst="rect">
            <a:avLst/>
          </a:prstGeom>
        </p:spPr>
      </p:pic>
      <p:pic>
        <p:nvPicPr>
          <p:cNvPr id="19" name="Object 18"/>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802393" y="3961409"/>
            <a:ext cx="123794" cy="123794"/>
          </a:xfrm>
          <a:prstGeom prst="rect">
            <a:avLst/>
          </a:prstGeom>
        </p:spPr>
      </p:pic>
      <p:sp>
        <p:nvSpPr>
          <p:cNvPr id="20" name="Object 19"/>
          <p:cNvSpPr/>
          <p:nvPr/>
        </p:nvSpPr>
        <p:spPr>
          <a:xfrm>
            <a:off x="1165777" y="2202729"/>
            <a:ext cx="133317" cy="133317"/>
          </a:xfrm>
          <a:prstGeom prst="ellipse">
            <a:avLst/>
          </a:prstGeom>
          <a:solidFill>
            <a:srgbClr val="466AAD"/>
          </a:solidFill>
        </p:spPr>
        <p:txBody>
          <a:bodyPr/>
          <a:lstStyle/>
          <a:p>
            <a:endParaRPr lang="en-US"/>
          </a:p>
        </p:txBody>
      </p:sp>
      <p:sp>
        <p:nvSpPr>
          <p:cNvPr id="21" name="Object 20"/>
          <p:cNvSpPr/>
          <p:nvPr/>
        </p:nvSpPr>
        <p:spPr>
          <a:xfrm>
            <a:off x="1394323" y="2145386"/>
            <a:ext cx="185405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Online Courses</a:t>
            </a:r>
            <a:endParaRPr lang="en-US" dirty="0"/>
          </a:p>
        </p:txBody>
      </p:sp>
      <p:sp>
        <p:nvSpPr>
          <p:cNvPr id="22" name="Object 21"/>
          <p:cNvSpPr/>
          <p:nvPr/>
        </p:nvSpPr>
        <p:spPr>
          <a:xfrm>
            <a:off x="1394323" y="2469453"/>
            <a:ext cx="1854054" cy="1356973"/>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Students may enroll in summer courses through UT or TTU online high schools, TxVSN or Dual Credit with HCC.</a:t>
            </a:r>
            <a:endParaRPr lang="en-US" dirty="0"/>
          </a:p>
        </p:txBody>
      </p:sp>
      <p:sp>
        <p:nvSpPr>
          <p:cNvPr id="23" name="Object 22"/>
          <p:cNvSpPr/>
          <p:nvPr/>
        </p:nvSpPr>
        <p:spPr>
          <a:xfrm>
            <a:off x="2398212" y="4285058"/>
            <a:ext cx="133317" cy="133317"/>
          </a:xfrm>
          <a:prstGeom prst="ellipse">
            <a:avLst/>
          </a:prstGeom>
          <a:solidFill>
            <a:srgbClr val="466AAD"/>
          </a:solidFill>
        </p:spPr>
        <p:txBody>
          <a:bodyPr/>
          <a:lstStyle/>
          <a:p>
            <a:endParaRPr lang="en-US"/>
          </a:p>
        </p:txBody>
      </p:sp>
      <p:sp>
        <p:nvSpPr>
          <p:cNvPr id="24" name="Object 23"/>
          <p:cNvSpPr/>
          <p:nvPr/>
        </p:nvSpPr>
        <p:spPr>
          <a:xfrm>
            <a:off x="2626761" y="4227717"/>
            <a:ext cx="1916903"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Approval Required</a:t>
            </a:r>
            <a:endParaRPr lang="en-US" dirty="0"/>
          </a:p>
        </p:txBody>
      </p:sp>
      <p:sp>
        <p:nvSpPr>
          <p:cNvPr id="25" name="Object 24"/>
          <p:cNvSpPr/>
          <p:nvPr/>
        </p:nvSpPr>
        <p:spPr>
          <a:xfrm>
            <a:off x="2626761" y="4551783"/>
            <a:ext cx="1916903" cy="1809298"/>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All online courses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be approved by your counselor prior to enrolling in course(s). Request approval through Skyward. Check Skyward for approval or denial.</a:t>
            </a:r>
            <a:endParaRPr lang="en-US" dirty="0"/>
          </a:p>
        </p:txBody>
      </p:sp>
      <p:sp>
        <p:nvSpPr>
          <p:cNvPr id="26" name="Object 25"/>
          <p:cNvSpPr/>
          <p:nvPr/>
        </p:nvSpPr>
        <p:spPr>
          <a:xfrm>
            <a:off x="3630647" y="2770961"/>
            <a:ext cx="133317" cy="133317"/>
          </a:xfrm>
          <a:prstGeom prst="ellipse">
            <a:avLst/>
          </a:prstGeom>
          <a:solidFill>
            <a:srgbClr val="466AAD"/>
          </a:solidFill>
        </p:spPr>
        <p:txBody>
          <a:bodyPr/>
          <a:lstStyle/>
          <a:p>
            <a:endParaRPr lang="en-US"/>
          </a:p>
        </p:txBody>
      </p:sp>
      <p:sp>
        <p:nvSpPr>
          <p:cNvPr id="27" name="Object 26"/>
          <p:cNvSpPr/>
          <p:nvPr/>
        </p:nvSpPr>
        <p:spPr>
          <a:xfrm>
            <a:off x="3859200" y="2713620"/>
            <a:ext cx="1686456"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Restrictions</a:t>
            </a:r>
            <a:endParaRPr lang="en-US" dirty="0"/>
          </a:p>
        </p:txBody>
      </p:sp>
      <p:sp>
        <p:nvSpPr>
          <p:cNvPr id="28" name="Object 27"/>
          <p:cNvSpPr/>
          <p:nvPr/>
        </p:nvSpPr>
        <p:spPr>
          <a:xfrm>
            <a:off x="3859200" y="3037687"/>
            <a:ext cx="1686456" cy="678487"/>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Algebra 2 and Pre-Calculus will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NOT</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be approved.</a:t>
            </a:r>
            <a:endParaRPr lang="en-US" dirty="0"/>
          </a:p>
        </p:txBody>
      </p:sp>
      <p:sp>
        <p:nvSpPr>
          <p:cNvPr id="29" name="Object 28"/>
          <p:cNvSpPr/>
          <p:nvPr/>
        </p:nvSpPr>
        <p:spPr>
          <a:xfrm>
            <a:off x="4863082" y="4513601"/>
            <a:ext cx="133317" cy="133316"/>
          </a:xfrm>
          <a:prstGeom prst="ellipse">
            <a:avLst/>
          </a:prstGeom>
          <a:solidFill>
            <a:srgbClr val="466AAD"/>
          </a:solidFill>
        </p:spPr>
        <p:txBody>
          <a:bodyPr/>
          <a:lstStyle/>
          <a:p>
            <a:endParaRPr lang="en-US"/>
          </a:p>
        </p:txBody>
      </p:sp>
      <p:sp>
        <p:nvSpPr>
          <p:cNvPr id="30" name="Object 29"/>
          <p:cNvSpPr/>
          <p:nvPr/>
        </p:nvSpPr>
        <p:spPr>
          <a:xfrm>
            <a:off x="5091638" y="4456259"/>
            <a:ext cx="1958803"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Academy Students</a:t>
            </a:r>
            <a:endParaRPr lang="en-US" dirty="0"/>
          </a:p>
        </p:txBody>
      </p:sp>
      <p:sp>
        <p:nvSpPr>
          <p:cNvPr id="31" name="Object 30"/>
          <p:cNvSpPr/>
          <p:nvPr/>
        </p:nvSpPr>
        <p:spPr>
          <a:xfrm>
            <a:off x="5091638" y="4780326"/>
            <a:ext cx="1958803" cy="1583135"/>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Academy students will not be approved for math, science or computer science. These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taken on campus as per the Academy.​</a:t>
            </a:r>
            <a:endParaRPr lang="en-US" dirty="0"/>
          </a:p>
        </p:txBody>
      </p:sp>
      <p:sp>
        <p:nvSpPr>
          <p:cNvPr id="32" name="Object 31"/>
          <p:cNvSpPr/>
          <p:nvPr/>
        </p:nvSpPr>
        <p:spPr>
          <a:xfrm>
            <a:off x="6095518" y="2770961"/>
            <a:ext cx="133317" cy="133317"/>
          </a:xfrm>
          <a:prstGeom prst="ellipse">
            <a:avLst/>
          </a:prstGeom>
          <a:solidFill>
            <a:srgbClr val="466AAD"/>
          </a:solidFill>
        </p:spPr>
        <p:txBody>
          <a:bodyPr/>
          <a:lstStyle/>
          <a:p>
            <a:endParaRPr lang="en-US"/>
          </a:p>
        </p:txBody>
      </p:sp>
      <p:sp>
        <p:nvSpPr>
          <p:cNvPr id="33" name="Object 32"/>
          <p:cNvSpPr/>
          <p:nvPr/>
        </p:nvSpPr>
        <p:spPr>
          <a:xfrm>
            <a:off x="6324077" y="2713620"/>
            <a:ext cx="1780730"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Associated Costs</a:t>
            </a:r>
            <a:endParaRPr lang="en-US" dirty="0"/>
          </a:p>
        </p:txBody>
      </p:sp>
      <p:sp>
        <p:nvSpPr>
          <p:cNvPr id="34" name="Object 33"/>
          <p:cNvSpPr/>
          <p:nvPr/>
        </p:nvSpPr>
        <p:spPr>
          <a:xfrm>
            <a:off x="6324077" y="3037687"/>
            <a:ext cx="1780730" cy="678487"/>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There are costs associated with these summer courses.</a:t>
            </a:r>
            <a:endParaRPr lang="en-US" dirty="0"/>
          </a:p>
        </p:txBody>
      </p:sp>
      <p:sp>
        <p:nvSpPr>
          <p:cNvPr id="35" name="Object 34"/>
          <p:cNvSpPr/>
          <p:nvPr/>
        </p:nvSpPr>
        <p:spPr>
          <a:xfrm>
            <a:off x="7327953" y="4961164"/>
            <a:ext cx="133317" cy="133316"/>
          </a:xfrm>
          <a:prstGeom prst="ellipse">
            <a:avLst/>
          </a:prstGeom>
          <a:solidFill>
            <a:srgbClr val="466AAD"/>
          </a:solidFill>
        </p:spPr>
        <p:txBody>
          <a:bodyPr/>
          <a:lstStyle/>
          <a:p>
            <a:endParaRPr lang="en-US"/>
          </a:p>
        </p:txBody>
      </p:sp>
      <p:sp>
        <p:nvSpPr>
          <p:cNvPr id="36" name="Object 35"/>
          <p:cNvSpPr/>
          <p:nvPr/>
        </p:nvSpPr>
        <p:spPr>
          <a:xfrm>
            <a:off x="7556515" y="4903823"/>
            <a:ext cx="187500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Time Commitment</a:t>
            </a:r>
            <a:endParaRPr lang="en-US" dirty="0"/>
          </a:p>
        </p:txBody>
      </p:sp>
      <p:sp>
        <p:nvSpPr>
          <p:cNvPr id="37" name="Object 36"/>
          <p:cNvSpPr/>
          <p:nvPr/>
        </p:nvSpPr>
        <p:spPr>
          <a:xfrm>
            <a:off x="7556515" y="5227889"/>
            <a:ext cx="1875004" cy="1130811"/>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These courses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completed by end of summer, which means logging in 4-5 hours each day!</a:t>
            </a:r>
            <a:endParaRPr lang="en-US" dirty="0"/>
          </a:p>
        </p:txBody>
      </p:sp>
      <p:sp>
        <p:nvSpPr>
          <p:cNvPr id="38" name="Object 37"/>
          <p:cNvSpPr/>
          <p:nvPr/>
        </p:nvSpPr>
        <p:spPr>
          <a:xfrm>
            <a:off x="8560388" y="1590306"/>
            <a:ext cx="133317" cy="133317"/>
          </a:xfrm>
          <a:prstGeom prst="ellipse">
            <a:avLst/>
          </a:prstGeom>
          <a:solidFill>
            <a:srgbClr val="466AAD"/>
          </a:solidFill>
        </p:spPr>
        <p:txBody>
          <a:bodyPr/>
          <a:lstStyle/>
          <a:p>
            <a:endParaRPr lang="en-US"/>
          </a:p>
        </p:txBody>
      </p:sp>
      <p:sp>
        <p:nvSpPr>
          <p:cNvPr id="39" name="Object 38"/>
          <p:cNvSpPr/>
          <p:nvPr/>
        </p:nvSpPr>
        <p:spPr>
          <a:xfrm>
            <a:off x="8788954" y="1532815"/>
            <a:ext cx="216355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Grade Reporting</a:t>
            </a:r>
            <a:endParaRPr lang="en-US" dirty="0"/>
          </a:p>
        </p:txBody>
      </p:sp>
      <p:sp>
        <p:nvSpPr>
          <p:cNvPr id="40" name="Object 39"/>
          <p:cNvSpPr/>
          <p:nvPr/>
        </p:nvSpPr>
        <p:spPr>
          <a:xfrm>
            <a:off x="8788954" y="1856882"/>
            <a:ext cx="2163554" cy="2035460"/>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Students will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NOT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moved into their next course for Fall until the grade report has been submitted. For example, all of geometry must be completed by end of July or you will not be moved into Algebra 2.​</a:t>
            </a:r>
            <a:endParaRPr lang="en-US" dirty="0"/>
          </a:p>
        </p:txBody>
      </p:sp>
      <p:sp>
        <p:nvSpPr>
          <p:cNvPr id="41" name="Object 40"/>
          <p:cNvSpPr/>
          <p:nvPr/>
        </p:nvSpPr>
        <p:spPr>
          <a:xfrm>
            <a:off x="9792824" y="4494556"/>
            <a:ext cx="133317" cy="133317"/>
          </a:xfrm>
          <a:prstGeom prst="ellipse">
            <a:avLst/>
          </a:prstGeom>
          <a:solidFill>
            <a:srgbClr val="466AAD"/>
          </a:solidFill>
        </p:spPr>
        <p:txBody>
          <a:bodyPr/>
          <a:lstStyle/>
          <a:p>
            <a:endParaRPr lang="en-US"/>
          </a:p>
        </p:txBody>
      </p:sp>
      <p:sp>
        <p:nvSpPr>
          <p:cNvPr id="42" name="Object 41"/>
          <p:cNvSpPr/>
          <p:nvPr/>
        </p:nvSpPr>
        <p:spPr>
          <a:xfrm>
            <a:off x="10021392" y="4437214"/>
            <a:ext cx="1885479" cy="488332"/>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Application Timeline</a:t>
            </a:r>
            <a:endParaRPr lang="en-US" dirty="0"/>
          </a:p>
        </p:txBody>
      </p:sp>
      <p:sp>
        <p:nvSpPr>
          <p:cNvPr id="43" name="Object 42"/>
          <p:cNvSpPr/>
          <p:nvPr/>
        </p:nvSpPr>
        <p:spPr>
          <a:xfrm>
            <a:off x="10021392" y="5005447"/>
            <a:ext cx="1885479" cy="1356973"/>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Summer application will open later in Spring, we do not have any information at this time about summer courses.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2" cy="1371257"/>
          </a:xfrm>
          <a:prstGeom prst="rect">
            <a:avLst/>
          </a:prstGeom>
          <a:solidFill>
            <a:srgbClr val="1D3557"/>
          </a:solidFill>
        </p:spPr>
        <p:txBody>
          <a:bodyPr/>
          <a:lstStyle/>
          <a:p>
            <a:endParaRPr lang="en-US" dirty="0"/>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Course Changes, New Courses, &amp; Updates</a:t>
            </a:r>
            <a:endParaRPr lang="en-US" dirty="0"/>
          </a:p>
        </p:txBody>
      </p:sp>
      <p:sp>
        <p:nvSpPr>
          <p:cNvPr id="4" name="Object 3"/>
          <p:cNvSpPr/>
          <p:nvPr/>
        </p:nvSpPr>
        <p:spPr>
          <a:xfrm>
            <a:off x="448256" y="1356792"/>
            <a:ext cx="5646220" cy="5486743"/>
          </a:xfrm>
          <a:prstGeom prst="rect">
            <a:avLst/>
          </a:prstGeom>
          <a:noFill/>
        </p:spPr>
        <p:txBody>
          <a:bodyPr wrap="square" lIns="0" tIns="0" rIns="0" bIns="0" rtlCol="0" anchor="t"/>
          <a:lstStyle/>
          <a:p>
            <a:pPr marL="242900" indent="-242900" algn="l">
              <a:lnSpc>
                <a:spcPts val="2887"/>
              </a:lnSpc>
              <a:buSzPct val="100000"/>
              <a:buChar char="•"/>
            </a:pPr>
            <a:r>
              <a:rPr lang="en-US" sz="1600" kern="0" spc="49" dirty="0">
                <a:solidFill>
                  <a:srgbClr val="000000">
                    <a:alpha val="80000"/>
                  </a:srgbClr>
                </a:solidFill>
                <a:latin typeface="Source Sans Pro" pitchFamily="34" charset="0"/>
                <a:ea typeface="Source Sans Pro" pitchFamily="34" charset="-122"/>
                <a:cs typeface="Source Sans Pro" pitchFamily="34" charset="-120"/>
              </a:rPr>
              <a:t>Endorsement Pathways Required</a:t>
            </a:r>
          </a:p>
          <a:p>
            <a:pPr lvl="1" algn="l">
              <a:lnSpc>
                <a:spcPts val="2049"/>
              </a:lnSpc>
              <a:spcBef>
                <a:spcPts val="348"/>
              </a:spcBef>
              <a:buNone/>
            </a:pPr>
            <a:r>
              <a:rPr lang="en-US" sz="1600" kern="0" spc="31" dirty="0">
                <a:solidFill>
                  <a:srgbClr val="000000">
                    <a:alpha val="80000"/>
                  </a:srgbClr>
                </a:solidFill>
                <a:latin typeface="Source Sans Pro" pitchFamily="34" charset="0"/>
                <a:ea typeface="Source Sans Pro" pitchFamily="34" charset="-122"/>
                <a:cs typeface="Source Sans Pro" pitchFamily="34" charset="-120"/>
              </a:rPr>
              <a:t>Students will now be required to stay in a pathway throughout their high school career.</a:t>
            </a:r>
          </a:p>
          <a:p>
            <a:pPr marL="242900" indent="-242900" algn="l">
              <a:lnSpc>
                <a:spcPts val="2887"/>
              </a:lnSpc>
              <a:spcBef>
                <a:spcPts val="2536"/>
              </a:spcBef>
              <a:buSzPct val="100000"/>
              <a:buChar char="•"/>
            </a:pPr>
            <a:r>
              <a:rPr lang="en-US" sz="1600" kern="0" spc="49" dirty="0">
                <a:solidFill>
                  <a:srgbClr val="000000">
                    <a:alpha val="80000"/>
                  </a:srgbClr>
                </a:solidFill>
                <a:latin typeface="Source Sans Pro" pitchFamily="34" charset="0"/>
                <a:ea typeface="Source Sans Pro" pitchFamily="34" charset="-122"/>
                <a:cs typeface="Source Sans Pro" pitchFamily="34" charset="-120"/>
              </a:rPr>
              <a:t>AP Seminar Contract </a:t>
            </a:r>
            <a:r>
              <a:rPr lang="en-US" sz="1600" kern="0" spc="31" dirty="0">
                <a:solidFill>
                  <a:srgbClr val="000000">
                    <a:alpha val="80000"/>
                  </a:srgbClr>
                </a:solidFill>
                <a:latin typeface="Source Sans Pro" pitchFamily="34" charset="0"/>
                <a:ea typeface="Source Sans Pro" pitchFamily="34" charset="-122"/>
                <a:cs typeface="Source Sans Pro" pitchFamily="34" charset="-120"/>
              </a:rPr>
              <a:t>is now required to the AP exam</a:t>
            </a:r>
          </a:p>
          <a:p>
            <a:pPr marL="242900" indent="-242900" algn="l">
              <a:lnSpc>
                <a:spcPts val="2887"/>
              </a:lnSpc>
              <a:spcBef>
                <a:spcPts val="2536"/>
              </a:spcBef>
              <a:buSzPct val="100000"/>
              <a:buChar char="•"/>
            </a:pPr>
            <a:r>
              <a:rPr lang="en-US" sz="1600" kern="0" spc="49" dirty="0">
                <a:solidFill>
                  <a:srgbClr val="000000">
                    <a:alpha val="80000"/>
                  </a:srgbClr>
                </a:solidFill>
                <a:latin typeface="Source Sans Pro" pitchFamily="34" charset="0"/>
                <a:ea typeface="Source Sans Pro" pitchFamily="34" charset="-122"/>
                <a:cs typeface="Source Sans Pro" pitchFamily="34" charset="-120"/>
              </a:rPr>
              <a:t>Environmental Systems will now be available, this is also a level down from APES.</a:t>
            </a:r>
          </a:p>
          <a:p>
            <a:pPr marL="242900" indent="-242900">
              <a:spcBef>
                <a:spcPts val="2536"/>
              </a:spcBef>
              <a:buSzPct val="100000"/>
              <a:buFontTx/>
              <a:buChar char="•"/>
            </a:pPr>
            <a:r>
              <a:rPr lang="en-US" sz="1600" kern="0" spc="49" dirty="0">
                <a:solidFill>
                  <a:srgbClr val="000000">
                    <a:alpha val="80000"/>
                  </a:srgbClr>
                </a:solidFill>
                <a:latin typeface="Source Sans Pro" pitchFamily="34" charset="0"/>
                <a:ea typeface="Source Sans Pro" pitchFamily="34" charset="-122"/>
                <a:cs typeface="Source Sans Pro" pitchFamily="34" charset="-120"/>
              </a:rPr>
              <a:t>On Ramps Stats &amp; On Ramps Geoscience</a:t>
            </a: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marL="242900" indent="-242900" algn="l">
              <a:spcBef>
                <a:spcPts val="2536"/>
              </a:spcBef>
              <a:buSzPct val="100000"/>
              <a:buChar char="•"/>
            </a:pPr>
            <a:r>
              <a:rPr lang="en-US" sz="1600" kern="0" spc="49" dirty="0">
                <a:solidFill>
                  <a:srgbClr val="000000">
                    <a:alpha val="80000"/>
                  </a:srgbClr>
                </a:solidFill>
                <a:latin typeface="Source Sans Pro" pitchFamily="34" charset="0"/>
                <a:ea typeface="Source Sans Pro" pitchFamily="34" charset="-122"/>
                <a:cs typeface="Source Sans Pro" pitchFamily="34" charset="-120"/>
              </a:rPr>
              <a:t>Biomedical Science</a:t>
            </a:r>
          </a:p>
          <a:p>
            <a:pPr marL="800100" lvl="1" indent="-342900" algn="l">
              <a:lnSpc>
                <a:spcPts val="2049"/>
              </a:lnSpc>
              <a:spcBef>
                <a:spcPts val="348"/>
              </a:spcBef>
              <a:buAutoNum type="arabicPeriod"/>
            </a:pPr>
            <a:r>
              <a:rPr lang="en-US" sz="1600" kern="0" spc="31" dirty="0">
                <a:solidFill>
                  <a:srgbClr val="000000">
                    <a:alpha val="80000"/>
                  </a:srgbClr>
                </a:solidFill>
                <a:latin typeface="Source Sans Pro" pitchFamily="34" charset="0"/>
                <a:ea typeface="Source Sans Pro" pitchFamily="34" charset="-122"/>
                <a:cs typeface="Source Sans Pro" pitchFamily="34" charset="-120"/>
              </a:rPr>
              <a:t>Principles of Health Science (EHS)</a:t>
            </a:r>
          </a:p>
          <a:p>
            <a:pPr marL="800100" lvl="1" indent="-342900" algn="l">
              <a:lnSpc>
                <a:spcPts val="2049"/>
              </a:lnSpc>
              <a:spcBef>
                <a:spcPts val="348"/>
              </a:spcBef>
              <a:buAutoNum type="arabicPeriod"/>
            </a:pPr>
            <a:r>
              <a:rPr lang="en-US" sz="1600" kern="0" spc="31" dirty="0">
                <a:solidFill>
                  <a:srgbClr val="000000">
                    <a:alpha val="80000"/>
                  </a:srgbClr>
                </a:solidFill>
                <a:latin typeface="Source Sans Pro" pitchFamily="34" charset="0"/>
                <a:ea typeface="Source Sans Pro" pitchFamily="34" charset="-122"/>
                <a:cs typeface="Source Sans Pro" pitchFamily="34" charset="-120"/>
              </a:rPr>
              <a:t>Medical Terminology (EHS)</a:t>
            </a:r>
          </a:p>
          <a:p>
            <a:pPr marL="800100" lvl="1" indent="-342900" algn="l">
              <a:lnSpc>
                <a:spcPts val="2049"/>
              </a:lnSpc>
              <a:spcBef>
                <a:spcPts val="348"/>
              </a:spcBef>
              <a:buAutoNum type="arabicPeriod"/>
            </a:pPr>
            <a:r>
              <a:rPr lang="en-US" sz="1600" kern="0" spc="31" dirty="0">
                <a:solidFill>
                  <a:srgbClr val="000000">
                    <a:alpha val="80000"/>
                  </a:srgbClr>
                </a:solidFill>
                <a:latin typeface="Source Sans Pro" pitchFamily="34" charset="0"/>
                <a:ea typeface="Source Sans Pro" pitchFamily="34" charset="-122"/>
                <a:cs typeface="Source Sans Pro" pitchFamily="34" charset="-120"/>
              </a:rPr>
              <a:t>Concurrent enrollment in Anatomy &amp; Medical Interventions (Reese)</a:t>
            </a:r>
          </a:p>
          <a:p>
            <a:pPr marL="800100" lvl="1" indent="-342900" algn="l">
              <a:lnSpc>
                <a:spcPts val="2049"/>
              </a:lnSpc>
              <a:spcBef>
                <a:spcPts val="348"/>
              </a:spcBef>
              <a:buAutoNum type="arabicPeriod"/>
            </a:pPr>
            <a:r>
              <a:rPr lang="en-US" sz="1600" kern="0" spc="31" dirty="0">
                <a:solidFill>
                  <a:srgbClr val="000000">
                    <a:alpha val="80000"/>
                  </a:srgbClr>
                </a:solidFill>
                <a:latin typeface="Source Sans Pro" pitchFamily="34" charset="0"/>
                <a:ea typeface="Source Sans Pro" pitchFamily="34" charset="-122"/>
                <a:cs typeface="Source Sans Pro" pitchFamily="34" charset="-120"/>
              </a:rPr>
              <a:t>Concurrent enrollment AAC Biomedical Innovation &amp; Medical Assistant (Reese)</a:t>
            </a:r>
          </a:p>
          <a:p>
            <a:pPr marL="800100" lvl="1" indent="-342900" algn="l">
              <a:lnSpc>
                <a:spcPts val="2049"/>
              </a:lnSpc>
              <a:spcBef>
                <a:spcPts val="348"/>
              </a:spcBef>
              <a:buAutoNum type="arabicPeriod"/>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marL="800100" lvl="1" indent="-342900" algn="l">
              <a:lnSpc>
                <a:spcPts val="2049"/>
              </a:lnSpc>
              <a:spcBef>
                <a:spcPts val="348"/>
              </a:spcBef>
              <a:buAutoNum type="arabicPeriod"/>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600"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600" dirty="0"/>
          </a:p>
        </p:txBody>
      </p:sp>
      <p:sp>
        <p:nvSpPr>
          <p:cNvPr id="5" name="Object 4"/>
          <p:cNvSpPr/>
          <p:nvPr/>
        </p:nvSpPr>
        <p:spPr>
          <a:xfrm>
            <a:off x="6475051" y="1371257"/>
            <a:ext cx="5446938" cy="4978396"/>
          </a:xfrm>
          <a:prstGeom prst="rect">
            <a:avLst/>
          </a:prstGeom>
          <a:noFill/>
        </p:spPr>
        <p:txBody>
          <a:bodyPr wrap="square" lIns="0" tIns="0" rIns="0" bIns="0" rtlCol="0" anchor="t"/>
          <a:lstStyle/>
          <a:p>
            <a:pPr marL="242900" indent="-242900" algn="l">
              <a:lnSpc>
                <a:spcPts val="2887"/>
              </a:lnSpc>
              <a:spcBef>
                <a:spcPts val="2536"/>
              </a:spcBef>
              <a:buSzPct val="100000"/>
              <a:buChar char="•"/>
            </a:pPr>
            <a:r>
              <a:rPr lang="en-US" sz="1600" kern="0" spc="49" dirty="0">
                <a:solidFill>
                  <a:srgbClr val="000000">
                    <a:alpha val="80000"/>
                  </a:srgbClr>
                </a:solidFill>
                <a:latin typeface="Source Sans Pro" pitchFamily="34" charset="0"/>
                <a:ea typeface="Source Sans Pro" pitchFamily="34" charset="-122"/>
                <a:cs typeface="Source Sans Pro" pitchFamily="34" charset="-120"/>
              </a:rPr>
              <a:t>Psychology Offerings</a:t>
            </a:r>
          </a:p>
          <a:p>
            <a:pPr lvl="1" algn="l">
              <a:lnSpc>
                <a:spcPts val="2049"/>
              </a:lnSpc>
              <a:spcBef>
                <a:spcPts val="348"/>
              </a:spcBef>
              <a:buNone/>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AAC Psych and AP Psych must be taken together for the full year.  No exceptions.</a:t>
            </a:r>
          </a:p>
          <a:p>
            <a:pPr marL="242900" indent="-242900" algn="l">
              <a:lnSpc>
                <a:spcPts val="2887"/>
              </a:lnSpc>
              <a:spcBef>
                <a:spcPts val="2536"/>
              </a:spcBef>
              <a:buSzPct val="100000"/>
              <a:buChar char="•"/>
            </a:pPr>
            <a:r>
              <a:rPr lang="en-US" sz="1600" kern="0" spc="49" dirty="0">
                <a:solidFill>
                  <a:srgbClr val="000000">
                    <a:alpha val="80000"/>
                  </a:srgbClr>
                </a:solidFill>
                <a:latin typeface="Source Sans Pro" pitchFamily="34" charset="0"/>
                <a:ea typeface="Source Sans Pro" pitchFamily="34" charset="-122"/>
                <a:cs typeface="Source Sans Pro" pitchFamily="34" charset="-120"/>
              </a:rPr>
              <a:t>Cybersecurity Pathway</a:t>
            </a:r>
          </a:p>
          <a:p>
            <a:pPr marL="485800" lvl="1" indent="-242900" algn="l">
              <a:lnSpc>
                <a:spcPts val="2049"/>
              </a:lnSpc>
              <a:spcBef>
                <a:spcPts val="348"/>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Any 2 of the following:  Computer Science 1, AP Computer Science Principles, AP Computer Science A, Computer Science 3​</a:t>
            </a:r>
          </a:p>
          <a:p>
            <a:pPr marL="485800" lvl="1" indent="-242900" algn="l">
              <a:lnSpc>
                <a:spcPts val="2049"/>
              </a:lnSpc>
              <a:spcBef>
                <a:spcPts val="466"/>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​Foundations of Cybersecurity</a:t>
            </a:r>
          </a:p>
          <a:p>
            <a:pPr marL="485800" lvl="1" indent="-242900" algn="l">
              <a:lnSpc>
                <a:spcPts val="2049"/>
              </a:lnSpc>
              <a:spcBef>
                <a:spcPts val="466"/>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Cybersecurity Capstone</a:t>
            </a:r>
          </a:p>
          <a:p>
            <a:pPr marL="242900" indent="-242900" algn="l">
              <a:lnSpc>
                <a:spcPts val="2887"/>
              </a:lnSpc>
              <a:spcBef>
                <a:spcPts val="2536"/>
              </a:spcBef>
              <a:buSzPct val="100000"/>
              <a:buChar char="•"/>
            </a:pPr>
            <a:r>
              <a:rPr lang="en-US" sz="1600" kern="0" spc="49" dirty="0">
                <a:solidFill>
                  <a:srgbClr val="000000">
                    <a:alpha val="80000"/>
                  </a:srgbClr>
                </a:solidFill>
                <a:latin typeface="Source Sans Pro" pitchFamily="34" charset="0"/>
                <a:ea typeface="Source Sans Pro" pitchFamily="34" charset="-122"/>
                <a:cs typeface="Source Sans Pro" pitchFamily="34" charset="-120"/>
              </a:rPr>
              <a:t>Human Service Pathway </a:t>
            </a:r>
            <a:r>
              <a:rPr lang="en-US" sz="2430" kern="0" spc="49" dirty="0">
                <a:solidFill>
                  <a:srgbClr val="000000">
                    <a:alpha val="80000"/>
                  </a:srgbClr>
                </a:solidFill>
                <a:latin typeface="Source Sans Pro" pitchFamily="34" charset="0"/>
                <a:ea typeface="Source Sans Pro" pitchFamily="34" charset="-122"/>
                <a:cs typeface="Source Sans Pro" pitchFamily="34" charset="-120"/>
              </a:rPr>
              <a:t>​</a:t>
            </a:r>
          </a:p>
          <a:p>
            <a:pPr marL="485800" lvl="1" indent="-242900" algn="l">
              <a:lnSpc>
                <a:spcPts val="2049"/>
              </a:lnSpc>
              <a:spcBef>
                <a:spcPts val="348"/>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Principles of Human Services​</a:t>
            </a:r>
          </a:p>
          <a:p>
            <a:pPr marL="485800" lvl="1" indent="-242900" algn="l">
              <a:lnSpc>
                <a:spcPts val="2049"/>
              </a:lnSpc>
              <a:spcBef>
                <a:spcPts val="466"/>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Lifetime Nutrition/Interpersonal Studies​</a:t>
            </a:r>
          </a:p>
          <a:p>
            <a:pPr marL="485800" lvl="1" indent="-242900" algn="l">
              <a:lnSpc>
                <a:spcPts val="2049"/>
              </a:lnSpc>
              <a:spcBef>
                <a:spcPts val="466"/>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Human Growth &amp; Development</a:t>
            </a:r>
          </a:p>
          <a:p>
            <a:pPr marL="485800" lvl="1" indent="-242900" algn="l">
              <a:lnSpc>
                <a:spcPts val="2049"/>
              </a:lnSpc>
              <a:spcBef>
                <a:spcPts val="466"/>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​Counseling &amp; Mental Health​  </a:t>
            </a:r>
          </a:p>
          <a:p>
            <a:pPr marL="242900" lvl="1" algn="l">
              <a:lnSpc>
                <a:spcPts val="2049"/>
              </a:lnSpc>
              <a:spcBef>
                <a:spcPts val="466"/>
              </a:spcBef>
              <a:buSzPct val="100000"/>
            </a:pPr>
            <a:endParaRPr lang="en-US" dirty="0"/>
          </a:p>
        </p:txBody>
      </p:sp>
    </p:spTree>
    <p:extLst>
      <p:ext uri="{BB962C8B-B14F-4D97-AF65-F5344CB8AC3E}">
        <p14:creationId xmlns:p14="http://schemas.microsoft.com/office/powerpoint/2010/main" val="3802075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Dual Enrollment - UT OnRamps</a:t>
            </a:r>
            <a:endParaRPr lang="en-US" dirty="0"/>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0" y="2794888"/>
            <a:ext cx="3875706" cy="1190327"/>
          </a:xfrm>
          <a:prstGeom prst="rect">
            <a:avLst/>
          </a:prstGeom>
        </p:spPr>
      </p:pic>
      <p:sp>
        <p:nvSpPr>
          <p:cNvPr id="5" name="Object 4"/>
          <p:cNvSpPr/>
          <p:nvPr/>
        </p:nvSpPr>
        <p:spPr>
          <a:xfrm>
            <a:off x="506291" y="3262390"/>
            <a:ext cx="3526434" cy="244166"/>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Dual Enrollment Basics</a:t>
            </a:r>
            <a:endParaRPr lang="en-US" dirty="0"/>
          </a:p>
        </p:txBody>
      </p:sp>
      <p:sp>
        <p:nvSpPr>
          <p:cNvPr id="6" name="Object 5"/>
          <p:cNvSpPr/>
          <p:nvPr/>
        </p:nvSpPr>
        <p:spPr>
          <a:xfrm>
            <a:off x="761810" y="4117491"/>
            <a:ext cx="3526434" cy="1130811"/>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Students earn both high school and college credit through UT OnRamps. These courses are weighted at the AP level. Currently there is no cost for these courses. </a:t>
            </a:r>
          </a:p>
          <a:p>
            <a:pPr algn="l">
              <a:lnSpc>
                <a:spcPts val="1782"/>
              </a:lnSpc>
              <a:buNone/>
            </a:pPr>
            <a:endParaRPr lang="en-US" sz="1350" kern="0" spc="27" dirty="0">
              <a:solidFill>
                <a:srgbClr val="000000">
                  <a:alpha val="80000"/>
                </a:srgbClr>
              </a:solidFill>
              <a:latin typeface="Source Sans Pro" pitchFamily="34" charset="0"/>
              <a:ea typeface="Source Sans Pro" pitchFamily="34" charset="-122"/>
            </a:endParaRPr>
          </a:p>
          <a:p>
            <a:pPr algn="l">
              <a:lnSpc>
                <a:spcPts val="1782"/>
              </a:lnSpc>
              <a:buNone/>
            </a:pPr>
            <a:r>
              <a:rPr lang="en-US" sz="1350" b="1" kern="0" spc="27" dirty="0">
                <a:solidFill>
                  <a:srgbClr val="000000">
                    <a:alpha val="80000"/>
                  </a:srgbClr>
                </a:solidFill>
                <a:latin typeface="Source Sans Pro" pitchFamily="34" charset="0"/>
                <a:ea typeface="Source Sans Pro" pitchFamily="34" charset="-122"/>
              </a:rPr>
              <a:t>**</a:t>
            </a:r>
            <a:r>
              <a:rPr lang="en-US" sz="1350" kern="0" spc="27" dirty="0">
                <a:solidFill>
                  <a:srgbClr val="000000">
                    <a:alpha val="80000"/>
                  </a:srgbClr>
                </a:solidFill>
                <a:latin typeface="Source Sans Pro" pitchFamily="34" charset="0"/>
                <a:ea typeface="Source Sans Pro" pitchFamily="34" charset="-122"/>
              </a:rPr>
              <a:t>No forms required, just choose course on course selection sheet. </a:t>
            </a:r>
            <a:endParaRPr lang="en-US" dirty="0"/>
          </a:p>
        </p:txBody>
      </p:sp>
      <p:pic>
        <p:nvPicPr>
          <p:cNvPr id="7" name="Object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8111" y="2794888"/>
            <a:ext cx="3875706" cy="1190327"/>
          </a:xfrm>
          <a:prstGeom prst="rect">
            <a:avLst/>
          </a:prstGeom>
        </p:spPr>
      </p:pic>
      <p:sp>
        <p:nvSpPr>
          <p:cNvPr id="8" name="Object 7"/>
          <p:cNvSpPr/>
          <p:nvPr/>
        </p:nvSpPr>
        <p:spPr>
          <a:xfrm>
            <a:off x="4488333" y="3262390"/>
            <a:ext cx="3212188" cy="244166"/>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Inquiry-Based Learning</a:t>
            </a:r>
            <a:endParaRPr lang="en-US" dirty="0"/>
          </a:p>
        </p:txBody>
      </p:sp>
      <p:sp>
        <p:nvSpPr>
          <p:cNvPr id="9" name="Object 8"/>
          <p:cNvSpPr/>
          <p:nvPr/>
        </p:nvSpPr>
        <p:spPr>
          <a:xfrm>
            <a:off x="4443889" y="4117491"/>
            <a:ext cx="3526434" cy="1356973"/>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UT OnRamps courses utilize an inquiry-based learning approach, which is student-driven rather than teacher-driven. This non-traditional learning style may not be suitable for everyone, so students should choose wisely.</a:t>
            </a:r>
            <a:endParaRPr lang="en-US" dirty="0"/>
          </a:p>
        </p:txBody>
      </p:sp>
      <p:pic>
        <p:nvPicPr>
          <p:cNvPr id="10" name="Object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0240" y="2794888"/>
            <a:ext cx="3875706" cy="1190327"/>
          </a:xfrm>
          <a:prstGeom prst="rect">
            <a:avLst/>
          </a:prstGeom>
        </p:spPr>
      </p:pic>
      <p:sp>
        <p:nvSpPr>
          <p:cNvPr id="11" name="Object 10"/>
          <p:cNvSpPr/>
          <p:nvPr/>
        </p:nvSpPr>
        <p:spPr>
          <a:xfrm>
            <a:off x="8170412" y="3262390"/>
            <a:ext cx="3212188" cy="244166"/>
          </a:xfrm>
          <a:prstGeom prst="rect">
            <a:avLst/>
          </a:prstGeom>
          <a:noFill/>
        </p:spPr>
        <p:txBody>
          <a:bodyPr wrap="square" lIns="0" tIns="0" rIns="0" bIns="0" rtlCol="0" anchor="t"/>
          <a:lstStyle/>
          <a:p>
            <a:pPr algn="ctr">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Course Options</a:t>
            </a:r>
            <a:endParaRPr lang="en-US" dirty="0"/>
          </a:p>
        </p:txBody>
      </p:sp>
      <p:sp>
        <p:nvSpPr>
          <p:cNvPr id="12" name="Object 11"/>
          <p:cNvSpPr/>
          <p:nvPr/>
        </p:nvSpPr>
        <p:spPr>
          <a:xfrm>
            <a:off x="8125968" y="4117491"/>
            <a:ext cx="3526434" cy="904649"/>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The UT OnRamps course options include Algebra 2, Pre-Calculus (if Algebra 2 has been completed),Chemistry,(if you have not taken AAC Chemistry), Stats, Geoscience.</a:t>
            </a:r>
            <a:endParaRPr lang="en-US" dirty="0"/>
          </a:p>
        </p:txBody>
      </p:sp>
      <p:sp>
        <p:nvSpPr>
          <p:cNvPr id="13" name="TextBox 12">
            <a:extLst>
              <a:ext uri="{FF2B5EF4-FFF2-40B4-BE49-F238E27FC236}">
                <a16:creationId xmlns:a16="http://schemas.microsoft.com/office/drawing/2014/main" id="{BE3915CC-910B-4321-37F6-4F25F0021B78}"/>
              </a:ext>
            </a:extLst>
          </p:cNvPr>
          <p:cNvSpPr txBox="1"/>
          <p:nvPr/>
        </p:nvSpPr>
        <p:spPr>
          <a:xfrm>
            <a:off x="3348497" y="6262956"/>
            <a:ext cx="6338656" cy="369332"/>
          </a:xfrm>
          <a:prstGeom prst="rect">
            <a:avLst/>
          </a:prstGeom>
          <a:noFill/>
        </p:spPr>
        <p:txBody>
          <a:bodyPr wrap="square" rtlCol="0">
            <a:spAutoFit/>
          </a:bodyPr>
          <a:lstStyle/>
          <a:p>
            <a:r>
              <a:rPr lang="en-US" dirty="0">
                <a:hlinkClick r:id="rId9"/>
              </a:rPr>
              <a:t>AAC/AP/Dual Credit/UT </a:t>
            </a:r>
            <a:r>
              <a:rPr lang="en-US" dirty="0" err="1">
                <a:hlinkClick r:id="rId9"/>
              </a:rPr>
              <a:t>OnRamps</a:t>
            </a:r>
            <a:r>
              <a:rPr lang="en-US" dirty="0">
                <a:hlinkClick r:id="rId9"/>
              </a:rPr>
              <a:t> Information Sheet</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Dual Credit - HCC Courses</a:t>
            </a:r>
            <a:endParaRPr lang="en-US" dirty="0"/>
          </a:p>
        </p:txBody>
      </p:sp>
      <p:sp>
        <p:nvSpPr>
          <p:cNvPr id="3" name="Object 2"/>
          <p:cNvSpPr/>
          <p:nvPr/>
        </p:nvSpPr>
        <p:spPr>
          <a:xfrm>
            <a:off x="476131" y="1656936"/>
            <a:ext cx="3618595" cy="2266383"/>
          </a:xfrm>
          <a:prstGeom prst="rect">
            <a:avLst/>
          </a:prstGeom>
          <a:solidFill>
            <a:srgbClr val="466AAD"/>
          </a:solidFill>
        </p:spPr>
        <p:txBody>
          <a:bodyPr/>
          <a:lstStyle/>
          <a:p>
            <a:endParaRPr lang="en-US"/>
          </a:p>
        </p:txBody>
      </p:sp>
      <p:sp>
        <p:nvSpPr>
          <p:cNvPr id="4" name="Object 3"/>
          <p:cNvSpPr/>
          <p:nvPr/>
        </p:nvSpPr>
        <p:spPr>
          <a:xfrm>
            <a:off x="557072" y="1878783"/>
            <a:ext cx="3456711" cy="5538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Dual Credit Courses for 11th Grade</a:t>
            </a:r>
            <a:endParaRPr lang="en-US" dirty="0"/>
          </a:p>
        </p:txBody>
      </p:sp>
      <p:sp>
        <p:nvSpPr>
          <p:cNvPr id="5" name="Object 4"/>
          <p:cNvSpPr/>
          <p:nvPr/>
        </p:nvSpPr>
        <p:spPr>
          <a:xfrm>
            <a:off x="638014" y="2569687"/>
            <a:ext cx="3456711" cy="678487"/>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FBISD will now allow 11th grade students to take the following Dual Credit courses: US History, Humanities, Speech, Sociology, and Psychology.</a:t>
            </a:r>
            <a:endParaRPr lang="en-US" dirty="0"/>
          </a:p>
        </p:txBody>
      </p:sp>
      <p:sp>
        <p:nvSpPr>
          <p:cNvPr id="6" name="Object 5"/>
          <p:cNvSpPr/>
          <p:nvPr/>
        </p:nvSpPr>
        <p:spPr>
          <a:xfrm>
            <a:off x="4286702" y="1709218"/>
            <a:ext cx="3618595" cy="2266383"/>
          </a:xfrm>
          <a:prstGeom prst="rect">
            <a:avLst/>
          </a:prstGeom>
          <a:solidFill>
            <a:srgbClr val="466AAD"/>
          </a:solidFill>
        </p:spPr>
        <p:txBody>
          <a:bodyPr/>
          <a:lstStyle/>
          <a:p>
            <a:endParaRPr lang="en-US"/>
          </a:p>
        </p:txBody>
      </p:sp>
      <p:sp>
        <p:nvSpPr>
          <p:cNvPr id="7" name="Object 6"/>
          <p:cNvSpPr/>
          <p:nvPr/>
        </p:nvSpPr>
        <p:spPr>
          <a:xfrm>
            <a:off x="4542288" y="1878783"/>
            <a:ext cx="3456711"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Enrollment Process</a:t>
            </a:r>
            <a:endParaRPr lang="en-US" dirty="0"/>
          </a:p>
        </p:txBody>
      </p:sp>
      <p:sp>
        <p:nvSpPr>
          <p:cNvPr id="8" name="Object 7"/>
          <p:cNvSpPr/>
          <p:nvPr/>
        </p:nvSpPr>
        <p:spPr>
          <a:xfrm>
            <a:off x="4420308" y="2353871"/>
            <a:ext cx="3456711" cy="1130811"/>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Please look for the email through </a:t>
            </a:r>
            <a:r>
              <a:rPr lang="en-US" sz="1350" kern="0" spc="27" dirty="0" err="1">
                <a:solidFill>
                  <a:srgbClr val="FFFFFF">
                    <a:alpha val="80000"/>
                  </a:srgbClr>
                </a:solidFill>
                <a:latin typeface="Source Sans Pro" pitchFamily="34" charset="0"/>
                <a:ea typeface="Source Sans Pro" pitchFamily="34" charset="-122"/>
                <a:cs typeface="Source Sans Pro" pitchFamily="34" charset="-120"/>
              </a:rPr>
              <a:t>Schoolinks</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from Ms. Powis on 1/9/25 for the step-by-step process to enroll in these Dual Credit courses. There is paperwork and other guidelines to be followed .</a:t>
            </a:r>
            <a:endParaRPr lang="en-US" dirty="0"/>
          </a:p>
        </p:txBody>
      </p:sp>
      <p:sp>
        <p:nvSpPr>
          <p:cNvPr id="9" name="Object 8"/>
          <p:cNvSpPr/>
          <p:nvPr/>
        </p:nvSpPr>
        <p:spPr>
          <a:xfrm>
            <a:off x="8094226" y="1656936"/>
            <a:ext cx="3618595" cy="2266383"/>
          </a:xfrm>
          <a:prstGeom prst="rect">
            <a:avLst/>
          </a:prstGeom>
          <a:solidFill>
            <a:srgbClr val="466AAD"/>
          </a:solidFill>
        </p:spPr>
        <p:txBody>
          <a:bodyPr/>
          <a:lstStyle/>
          <a:p>
            <a:endParaRPr lang="en-US"/>
          </a:p>
        </p:txBody>
      </p:sp>
      <p:sp>
        <p:nvSpPr>
          <p:cNvPr id="10" name="Object 9"/>
          <p:cNvSpPr/>
          <p:nvPr/>
        </p:nvSpPr>
        <p:spPr>
          <a:xfrm>
            <a:off x="8470514" y="1878783"/>
            <a:ext cx="3027901"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Course Weighting</a:t>
            </a:r>
            <a:endParaRPr lang="en-US" dirty="0"/>
          </a:p>
        </p:txBody>
      </p:sp>
      <p:sp>
        <p:nvSpPr>
          <p:cNvPr id="11" name="Object 10"/>
          <p:cNvSpPr/>
          <p:nvPr/>
        </p:nvSpPr>
        <p:spPr>
          <a:xfrm>
            <a:off x="8256110" y="2390086"/>
            <a:ext cx="3456711" cy="452324"/>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These courses are weighted as AP and are rigorous.</a:t>
            </a:r>
            <a:endParaRPr lang="en-US" dirty="0"/>
          </a:p>
        </p:txBody>
      </p:sp>
      <p:sp>
        <p:nvSpPr>
          <p:cNvPr id="12" name="Object 11"/>
          <p:cNvSpPr/>
          <p:nvPr/>
        </p:nvSpPr>
        <p:spPr>
          <a:xfrm>
            <a:off x="476131" y="4113771"/>
            <a:ext cx="5523119" cy="2266383"/>
          </a:xfrm>
          <a:prstGeom prst="rect">
            <a:avLst/>
          </a:prstGeom>
          <a:solidFill>
            <a:srgbClr val="466AAD"/>
          </a:solidFill>
        </p:spPr>
        <p:txBody>
          <a:bodyPr/>
          <a:lstStyle/>
          <a:p>
            <a:endParaRPr lang="en-US"/>
          </a:p>
        </p:txBody>
      </p:sp>
      <p:sp>
        <p:nvSpPr>
          <p:cNvPr id="13" name="Object 12"/>
          <p:cNvSpPr/>
          <p:nvPr/>
        </p:nvSpPr>
        <p:spPr>
          <a:xfrm>
            <a:off x="761810" y="4335619"/>
            <a:ext cx="5551687"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Recommended Courses</a:t>
            </a:r>
            <a:endParaRPr lang="en-US" dirty="0"/>
          </a:p>
        </p:txBody>
      </p:sp>
      <p:sp>
        <p:nvSpPr>
          <p:cNvPr id="14" name="Object 13"/>
          <p:cNvSpPr/>
          <p:nvPr/>
        </p:nvSpPr>
        <p:spPr>
          <a:xfrm>
            <a:off x="638016" y="4852881"/>
            <a:ext cx="5096960" cy="1317100"/>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We have many courses on our campus, we always recommend that students take DC courses on our campus with our teachers.  You have the most support this way – especially if you are new to DC.</a:t>
            </a:r>
          </a:p>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rPr>
              <a:t>We do have the option of online DC courses in both summer and during the school year.</a:t>
            </a:r>
            <a:endParaRPr lang="en-US" dirty="0"/>
          </a:p>
        </p:txBody>
      </p:sp>
      <p:sp>
        <p:nvSpPr>
          <p:cNvPr id="15" name="Object 14"/>
          <p:cNvSpPr/>
          <p:nvPr/>
        </p:nvSpPr>
        <p:spPr>
          <a:xfrm>
            <a:off x="6189702" y="4113771"/>
            <a:ext cx="5523119" cy="2266383"/>
          </a:xfrm>
          <a:prstGeom prst="rect">
            <a:avLst/>
          </a:prstGeom>
          <a:solidFill>
            <a:srgbClr val="466AAD"/>
          </a:solidFill>
        </p:spPr>
        <p:txBody>
          <a:bodyPr/>
          <a:lstStyle/>
          <a:p>
            <a:endParaRPr lang="en-US"/>
          </a:p>
        </p:txBody>
      </p:sp>
      <p:sp>
        <p:nvSpPr>
          <p:cNvPr id="16" name="Object 15"/>
          <p:cNvSpPr/>
          <p:nvPr/>
        </p:nvSpPr>
        <p:spPr>
          <a:xfrm>
            <a:off x="6475381" y="4335619"/>
            <a:ext cx="5551687"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Student Eligibility</a:t>
            </a:r>
            <a:endParaRPr lang="en-US" dirty="0"/>
          </a:p>
        </p:txBody>
      </p:sp>
      <p:sp>
        <p:nvSpPr>
          <p:cNvPr id="17" name="Object 16"/>
          <p:cNvSpPr/>
          <p:nvPr/>
        </p:nvSpPr>
        <p:spPr>
          <a:xfrm>
            <a:off x="6318257" y="4855941"/>
            <a:ext cx="5551687" cy="452324"/>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Counselors will review student PSAT/SAT scores to ensure students are ready for these Dual Credit courses.</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1451</Words>
  <Application>Microsoft Office PowerPoint</Application>
  <PresentationFormat>Widescreen</PresentationFormat>
  <Paragraphs>159</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Bebas Neue</vt:lpstr>
      <vt:lpstr>Segoe UI</vt:lpstr>
      <vt:lpstr>Calibri</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Sophomore Course Selection</dc:title>
  <dc:subject>Sophomore Course Selection</dc:subject>
  <dc:creator>Ivy James</dc:creator>
  <cp:lastModifiedBy>Bowen-James, Ivy</cp:lastModifiedBy>
  <cp:revision>31</cp:revision>
  <dcterms:created xsi:type="dcterms:W3CDTF">2025-01-16T17:23:04Z</dcterms:created>
  <dcterms:modified xsi:type="dcterms:W3CDTF">2025-02-07T14:05:20Z</dcterms:modified>
</cp:coreProperties>
</file>